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61"/>
  </p:notesMasterIdLst>
  <p:sldIdLst>
    <p:sldId id="256" r:id="rId5"/>
    <p:sldId id="284" r:id="rId6"/>
    <p:sldId id="313" r:id="rId7"/>
    <p:sldId id="314" r:id="rId8"/>
    <p:sldId id="505" r:id="rId9"/>
    <p:sldId id="375" r:id="rId10"/>
    <p:sldId id="315" r:id="rId11"/>
    <p:sldId id="376" r:id="rId12"/>
    <p:sldId id="431" r:id="rId13"/>
    <p:sldId id="509" r:id="rId14"/>
    <p:sldId id="510" r:id="rId15"/>
    <p:sldId id="471" r:id="rId16"/>
    <p:sldId id="511" r:id="rId17"/>
    <p:sldId id="512" r:id="rId18"/>
    <p:sldId id="513" r:id="rId19"/>
    <p:sldId id="514" r:id="rId20"/>
    <p:sldId id="488" r:id="rId21"/>
    <p:sldId id="508" r:id="rId22"/>
    <p:sldId id="473" r:id="rId23"/>
    <p:sldId id="489" r:id="rId24"/>
    <p:sldId id="490" r:id="rId25"/>
    <p:sldId id="474" r:id="rId26"/>
    <p:sldId id="515" r:id="rId27"/>
    <p:sldId id="519" r:id="rId28"/>
    <p:sldId id="517" r:id="rId29"/>
    <p:sldId id="516" r:id="rId30"/>
    <p:sldId id="518" r:id="rId31"/>
    <p:sldId id="491" r:id="rId32"/>
    <p:sldId id="521" r:id="rId33"/>
    <p:sldId id="495" r:id="rId34"/>
    <p:sldId id="493" r:id="rId35"/>
    <p:sldId id="494" r:id="rId36"/>
    <p:sldId id="504" r:id="rId37"/>
    <p:sldId id="520" r:id="rId38"/>
    <p:sldId id="475" r:id="rId39"/>
    <p:sldId id="481" r:id="rId40"/>
    <p:sldId id="482" r:id="rId41"/>
    <p:sldId id="483" r:id="rId42"/>
    <p:sldId id="484" r:id="rId43"/>
    <p:sldId id="485" r:id="rId44"/>
    <p:sldId id="487" r:id="rId45"/>
    <p:sldId id="476" r:id="rId46"/>
    <p:sldId id="478" r:id="rId47"/>
    <p:sldId id="479" r:id="rId48"/>
    <p:sldId id="480" r:id="rId49"/>
    <p:sldId id="466" r:id="rId50"/>
    <p:sldId id="503" r:id="rId51"/>
    <p:sldId id="501" r:id="rId52"/>
    <p:sldId id="502" r:id="rId53"/>
    <p:sldId id="467" r:id="rId54"/>
    <p:sldId id="496" r:id="rId55"/>
    <p:sldId id="506" r:id="rId56"/>
    <p:sldId id="497" r:id="rId57"/>
    <p:sldId id="498" r:id="rId58"/>
    <p:sldId id="499" r:id="rId59"/>
    <p:sldId id="285" r:id="rId60"/>
  </p:sldIdLst>
  <p:sldSz cx="9144000" cy="5143500" type="screen16x9"/>
  <p:notesSz cx="6858000" cy="9144000"/>
  <p:embeddedFontLst>
    <p:embeddedFont>
      <p:font typeface="Cambria" panose="02040503050406030204" pitchFamily="18" charset="0"/>
      <p:regular r:id="rId62"/>
      <p:bold r:id="rId63"/>
      <p:italic r:id="rId64"/>
      <p:boldItalic r:id="rId65"/>
    </p:embeddedFont>
    <p:embeddedFont>
      <p:font typeface="Convergence" panose="020B0604020202020204" charset="0"/>
      <p:regular r:id="rId66"/>
    </p:embeddedFont>
    <p:embeddedFont>
      <p:font typeface="Montserrat Medium" panose="00000600000000000000" pitchFamily="2" charset="0"/>
      <p:regular r:id="rId67"/>
      <p:italic r:id="rId68"/>
    </p:embeddedFont>
    <p:embeddedFont>
      <p:font typeface="PT Sans Caption" panose="020B0603020203020204" pitchFamily="34" charset="0"/>
      <p:regular r:id="rId69"/>
    </p:embeddedFont>
    <p:embeddedFont>
      <p:font typeface="Roboto Condensed Light" panose="02000000000000000000" pitchFamily="2" charset="0"/>
      <p:regular r:id="rId70"/>
      <p:italic r:id="rId71"/>
    </p:embeddedFont>
    <p:embeddedFont>
      <p:font typeface="Ubuntu" panose="020B050403060203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E6EC"/>
    <a:srgbClr val="FFFFFF"/>
    <a:srgbClr val="D1A593"/>
    <a:srgbClr val="F1E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75D32F-A0D8-4470-8AED-EFC45B8D5DD1}" v="585" dt="2022-07-13T14:00:24.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0" autoAdjust="0"/>
    <p:restoredTop sz="84812" autoAdjust="0"/>
  </p:normalViewPr>
  <p:slideViewPr>
    <p:cSldViewPr snapToGrid="0">
      <p:cViewPr varScale="1">
        <p:scale>
          <a:sx n="96" d="100"/>
          <a:sy n="96" d="100"/>
        </p:scale>
        <p:origin x="1147" y="187"/>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77df665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77df665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078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vi-VN" dirty="0"/>
              <a:t>Tin nhắn Controller-to-switch: được Controller khởi tạo và dùng quản lý trực tiếp hoặc xem xét trạng thái của switch.</a:t>
            </a:r>
          </a:p>
          <a:p>
            <a:pPr marL="171450" lvl="0" indent="-171450" algn="l" rtl="0">
              <a:spcBef>
                <a:spcPts val="0"/>
              </a:spcBef>
              <a:spcAft>
                <a:spcPts val="0"/>
              </a:spcAft>
            </a:pPr>
            <a:r>
              <a:rPr lang="vi-VN" dirty="0"/>
              <a:t>Tin nhắn Asynchronous: được Switch khởi tạo và dùng để cập nhật cho Controller các sự kiện trong mạng và các thay đổi trên trạng thái của switch.</a:t>
            </a:r>
          </a:p>
          <a:p>
            <a:pPr marL="171450" lvl="0" indent="-171450" algn="l" rtl="0">
              <a:spcBef>
                <a:spcPts val="0"/>
              </a:spcBef>
              <a:spcAft>
                <a:spcPts val="0"/>
              </a:spcAft>
            </a:pPr>
            <a:r>
              <a:rPr lang="vi-VN" dirty="0"/>
              <a:t>Tin nhắn Symmetric: có thể được Controller hoặc Switch khởi tạo và được gửi không cần yêu cầu. Là tin nhắn Hello được trao đổi giữa Controller và Switch để khởi tạo kết nối.</a:t>
            </a:r>
          </a:p>
          <a:p>
            <a:pPr marL="628650" lvl="1" indent="-171450" algn="l" rtl="0">
              <a:spcBef>
                <a:spcPts val="0"/>
              </a:spcBef>
              <a:spcAft>
                <a:spcPts val="0"/>
              </a:spcAft>
            </a:pPr>
            <a:endParaRPr lang="vi-VN"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2319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vi-VN" b="1" dirty="0"/>
              <a:t>Flow Table</a:t>
            </a:r>
            <a:r>
              <a:rPr lang="vi-VN" dirty="0"/>
              <a:t>: liên kết các hành động với các luồng (flows), giúp thiết bị xử lý các traffic trong mạng; mỗi mục (flow entry) trong Flow Table chứa một tập các trường phù hợp trong gói tin (match) và một hành động (như gửi ra port, sửa đổi trường hoặc hủy). Khi một OpenFlow Switch nhận được một gói tin nó chưa bao giờ thấy trước đây mà không tìm được flow tương ứng trong Flow Table, nó sẽ gửi gói tin này đến bộ điều khiển. Controller sau đó đưa ra quyết định về cách xử lý gói tin này. Nó có thể hủy (drop) gói tin, hoặc thêm một Flow Entry hướng dẫn việc chuyển tiếp gói tin đến các port chỉ định.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2076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13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vi-VN" sz="1100" dirty="0"/>
              <a:t>Trong OpenFlow switch chứa Flow Table. Trong mỗi Flow Table chứa một tập các Flow Entry. Các Flow Entry được thêm, sửa đổi hoặc xóa bởi SDN controller. Mỗi Flow Entry sẽ bao gồm các thành phần sau</a:t>
            </a:r>
            <a:r>
              <a:rPr lang="vi-VN" dirty="0"/>
              <a:t>:</a:t>
            </a:r>
          </a:p>
          <a:p>
            <a:pPr marL="342900" indent="-342900">
              <a:buFont typeface="Arial" panose="020B0604020202020204" pitchFamily="34" charset="0"/>
              <a:buChar char="•"/>
            </a:pPr>
            <a:r>
              <a:rPr lang="vi-VN" sz="1100" dirty="0"/>
              <a:t>Match fields: </a:t>
            </a:r>
            <a:r>
              <a:rPr lang="en-US" sz="1100" dirty="0"/>
              <a:t>T</a:t>
            </a:r>
            <a:r>
              <a:rPr lang="vi-VN" sz="1100" dirty="0"/>
              <a:t>hông tin packet header</a:t>
            </a:r>
            <a:r>
              <a:rPr lang="en-US" sz="1100" dirty="0"/>
              <a:t>,</a:t>
            </a:r>
            <a:r>
              <a:rPr lang="vi-VN" sz="1100" dirty="0"/>
              <a:t> ingress port </a:t>
            </a:r>
            <a:r>
              <a:rPr lang="en-US" sz="1100" dirty="0"/>
              <a:t>-&gt;</a:t>
            </a:r>
            <a:r>
              <a:rPr lang="vi-VN" sz="1100" dirty="0"/>
              <a:t> so khớp gói tin, gói tin match flow entry </a:t>
            </a:r>
            <a:r>
              <a:rPr lang="en-US" sz="1100" dirty="0"/>
              <a:t>-&gt;</a:t>
            </a:r>
            <a:r>
              <a:rPr lang="vi-VN" sz="1100" dirty="0"/>
              <a:t> xử lý bằng hành động được định nghĩa trong flow entry đó.</a:t>
            </a:r>
            <a:endParaRPr lang="en-US" sz="1100" dirty="0"/>
          </a:p>
          <a:p>
            <a:endParaRPr lang="vi-VN" sz="1100" dirty="0"/>
          </a:p>
          <a:p>
            <a:pPr marL="342900" indent="-342900">
              <a:buFont typeface="Arial" panose="020B0604020202020204" pitchFamily="34" charset="0"/>
              <a:buChar char="•"/>
            </a:pPr>
            <a:r>
              <a:rPr lang="vi-VN" sz="1100" dirty="0"/>
              <a:t>Priority: Mức độ ưu tiên của flow entry</a:t>
            </a:r>
            <a:r>
              <a:rPr lang="en-US" sz="1100" dirty="0"/>
              <a:t>.</a:t>
            </a:r>
            <a:r>
              <a:rPr lang="vi-VN" sz="1100" dirty="0"/>
              <a:t> </a:t>
            </a:r>
            <a:r>
              <a:rPr lang="en-US" sz="1100" dirty="0"/>
              <a:t>1</a:t>
            </a:r>
            <a:r>
              <a:rPr lang="vi-VN" sz="1100" dirty="0"/>
              <a:t> gói tin match với nhiều flow entry </a:t>
            </a:r>
            <a:r>
              <a:rPr lang="en-US" sz="1100" dirty="0"/>
              <a:t>-&gt; </a:t>
            </a:r>
            <a:r>
              <a:rPr lang="vi-VN" sz="1100" dirty="0"/>
              <a:t>flow entry có priority cao hơn</a:t>
            </a:r>
            <a:r>
              <a:rPr lang="en-US" sz="1100" dirty="0"/>
              <a:t> </a:t>
            </a:r>
            <a:r>
              <a:rPr lang="vi-VN" sz="1100" dirty="0"/>
              <a:t>xử lý</a:t>
            </a:r>
            <a:r>
              <a:rPr lang="en-US" sz="1100" dirty="0"/>
              <a:t>.</a:t>
            </a:r>
          </a:p>
          <a:p>
            <a:endParaRPr lang="vi-VN" sz="1100" dirty="0"/>
          </a:p>
          <a:p>
            <a:pPr marL="342900" indent="-342900">
              <a:buFont typeface="Arial" panose="020B0604020202020204" pitchFamily="34" charset="0"/>
              <a:buChar char="•"/>
            </a:pPr>
            <a:r>
              <a:rPr lang="vi-VN" sz="1100" dirty="0"/>
              <a:t>Counters: </a:t>
            </a:r>
            <a:r>
              <a:rPr lang="en-US" sz="1100" dirty="0"/>
              <a:t>C</a:t>
            </a:r>
            <a:r>
              <a:rPr lang="vi-VN" sz="1100" dirty="0"/>
              <a:t>ập nhật mỗi khi gói tin được xử lý bởi flow entry đó.</a:t>
            </a:r>
            <a:endParaRPr lang="en-US" sz="1100" dirty="0"/>
          </a:p>
          <a:p>
            <a:pPr marL="342900" indent="-342900">
              <a:buFont typeface="Arial" panose="020B0604020202020204" pitchFamily="34" charset="0"/>
              <a:buChar char="•"/>
            </a:pPr>
            <a:endParaRPr lang="vi-VN" sz="1100" dirty="0"/>
          </a:p>
          <a:p>
            <a:pPr marL="342900" indent="-342900">
              <a:buFont typeface="Arial" panose="020B0604020202020204" pitchFamily="34" charset="0"/>
              <a:buChar char="•"/>
            </a:pPr>
            <a:r>
              <a:rPr lang="vi-VN" sz="1100" dirty="0"/>
              <a:t>Instructions: Định nghĩa các hành động để xử lý gói tin.</a:t>
            </a:r>
            <a:endParaRPr lang="en-US" sz="1100" dirty="0"/>
          </a:p>
          <a:p>
            <a:pPr marL="342900" indent="-342900">
              <a:buFont typeface="Arial" panose="020B0604020202020204" pitchFamily="34" charset="0"/>
              <a:buChar char="•"/>
            </a:pPr>
            <a:endParaRPr lang="vi-VN" sz="1100" dirty="0"/>
          </a:p>
          <a:p>
            <a:pPr marL="342900" indent="-342900">
              <a:buFont typeface="Arial" panose="020B0604020202020204" pitchFamily="34" charset="0"/>
              <a:buChar char="•"/>
            </a:pPr>
            <a:r>
              <a:rPr lang="vi-VN" sz="1100" dirty="0"/>
              <a:t>Timeouts: Thời gian tối đa để xử lý gói tin</a:t>
            </a:r>
            <a:endParaRPr lang="en-US" sz="1100" dirty="0"/>
          </a:p>
          <a:p>
            <a:endParaRPr lang="vi-VN" sz="1100" dirty="0"/>
          </a:p>
          <a:p>
            <a:pPr marL="342900" indent="-342900">
              <a:buFont typeface="Arial" panose="020B0604020202020204" pitchFamily="34" charset="0"/>
              <a:buChar char="•"/>
            </a:pPr>
            <a:r>
              <a:rPr lang="vi-VN" sz="1100" dirty="0"/>
              <a:t>Cookie: giá trị được chọn bởi Controller được sử dụng để lọc số liệu thống kê của flow entry, sửa đổi xóa flow entry.</a:t>
            </a:r>
            <a:endParaRPr lang="en-US" sz="1100"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1357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0" algn="just">
              <a:spcBef>
                <a:spcPts val="0"/>
              </a:spcBef>
              <a:spcAft>
                <a:spcPts val="600"/>
              </a:spcAft>
              <a:buNone/>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chế</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hoạt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342900" marR="0" lvl="0" indent="-342900" algn="just">
              <a:spcBef>
                <a:spcPts val="0"/>
              </a:spcBef>
              <a:spcAft>
                <a:spcPts val="600"/>
              </a:spcAft>
              <a:buFont typeface="Symbol" panose="05050102010706020507" pitchFamily="18" charset="2"/>
              <a:buChar char=""/>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Ngoài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thường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mỗi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còn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chứa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Table-miss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khớp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Table-miss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theo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hoặc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loại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bỏ</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Với các OpenFlow Switch chứa nhiều Flow Table, các Flow Table sẽ được đánh số bắt đầu từ Table 0. Việc xử lý pipeline sẽ luôn được bắt đầu tại Table 0. Các Table khác có thể sẽ được sử dụng phụ thuộc vào đầu ra của match entry trong Table đầu tiên. Việc chia ra nhiều Flow Table thay vì chỉ sử dụng một Flow Table sẽ tiết kiệm thời gian xử lý các gói tin hơn. </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Khi Flow Table xử lý một gói tin, nó sẽ so khớp với các Flow Entry để chọn ra một. Nếu một Flow Entry được tìm thấy, tập lệnh trong Flow Entry được thực thi. Những lệnh này có thể chuyển gói tin trực tiếp đến một Flow Table khác (Goto-Table), tại đó quá trình tương tự được lặp lại. Flow Entry chỉ có thể chuyển gói tin đến Flow Table có số thứ tự lớn hơn Flow Table của chính nó. Các Flow Entry của bảng cuối cùng không có lệnh Goto-Table. Nếu Flow Entry không chuyển gói tin đến Flow Table khác, quá trình xử lý pipeline dừng lại ở bảng này, gói tin được xử lý với tập các hành động và thường được chuyển tiếp. </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Nếu một gói tin không khớp với Flow Entry trong Flow Table thì đây là Table Miss. Hành vi trên Table Miss phụ thuộc vào cấu hình bảng. Các lệnh trong Table-Miss Flow Entry trong Flow Table chỉ định cách xử lý các gói không khớp một cách linh hoạt, bao gồm drop, chuyển sang một bảng khác hoặc gửi đến Controller qua Control Channel bằng Packet-In.</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Trong một số trường hợp, khi một Flow Entry không xử lý được hoàn toàn gói tin và quá trình xử lý pipeline dừng lại, nếu không có Table-Miss thì gói tin bị loại bỏ.</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Trong một số trường hợp, Flow Table có thể chuyển hướng của một flow (các gói tin cùng loại) tới một Group Table để kích hoạt một hoặc nhiều hành động để xử lý flow. Meter Table có thể được kích hoạt để tác động đến hiệu suất xử lý của một flow.</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Group Table cho phép nhóm một số lượng port thành một output port thiết lập hỗ trợ multicasting, multipath, indirection và fast-failover.</a:t>
            </a:r>
          </a:p>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Meter Table cho phép OpenFlow switch thực hiện các hành động QoS. Meter Table sẽ thực hiện tính toán tốc độ của gói tin và kích hoạt điều khiển tốc độ gói tin đó. Meter được gắn trực tiếp vào các Flow Entry, bất kỳ một Flow Entry nào cùng có thể chỉ định meter. Meter đo và kiểm soát tốc độ tổng hợp của tất cả các Flow Entry mà nó được gắn vào.</a:t>
            </a:r>
          </a:p>
          <a:p>
            <a:pPr marL="342900" marR="0" lvl="0" indent="-342900" algn="just">
              <a:spcBef>
                <a:spcPts val="0"/>
              </a:spcBef>
              <a:spcAft>
                <a:spcPts val="600"/>
              </a:spcAft>
              <a:buFont typeface="Symbol" panose="05050102010706020507" pitchFamily="18" charset="2"/>
              <a:buChar char=""/>
            </a:pPr>
            <a:endPar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3892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a:spcBef>
                <a:spcPts val="0"/>
              </a:spcBef>
              <a:spcAft>
                <a:spcPts val="600"/>
              </a:spcAft>
              <a:buFont typeface="Symbol" panose="05050102010706020507" pitchFamily="18" charset="2"/>
              <a:buNone/>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Khi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ngoài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Switch,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bắt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đầu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 0.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xem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match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hiện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chuỗi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hoặc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trỏ</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thứ</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Nếu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chúng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tìm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kiếm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able</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Miss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F</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Nếu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tục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tìm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thấy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tức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drop.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nếu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tồn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match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hoặc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tồn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Table-Miss Flow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counter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update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câu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lệnh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trường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metadata.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trường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hợp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thứ</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đây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tục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xem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phải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nếu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tục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Nếu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89887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191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q"/>
            </a:pPr>
            <a:r>
              <a:rPr lang="vi-VN" sz="1100" dirty="0">
                <a:latin typeface="+mn-lt"/>
              </a:rPr>
              <a:t>ovs-vSwitchd: thực hiện chuyển đổi các luồng chuyển mạch.</a:t>
            </a:r>
            <a:endParaRPr lang="en-US" sz="1100" dirty="0">
              <a:latin typeface="+mn-lt"/>
            </a:endParaRPr>
          </a:p>
          <a:p>
            <a:pPr marL="342900" indent="-342900" algn="just">
              <a:buFont typeface="Wingdings" panose="05000000000000000000" pitchFamily="2" charset="2"/>
              <a:buChar char="q"/>
            </a:pPr>
            <a:endParaRPr lang="vi-VN" sz="1100" dirty="0">
              <a:latin typeface="+mn-lt"/>
            </a:endParaRPr>
          </a:p>
          <a:p>
            <a:pPr marL="342900" indent="-342900" algn="just">
              <a:buFont typeface="Wingdings" panose="05000000000000000000" pitchFamily="2" charset="2"/>
              <a:buChar char="q"/>
            </a:pPr>
            <a:r>
              <a:rPr lang="vi-VN" sz="1100" dirty="0">
                <a:latin typeface="+mn-lt"/>
              </a:rPr>
              <a:t>ovsdb-server: là một hệ quản trị cơ sở dữ liệu nhỏ gọn, cho phép ovs- vSwitchd thực hiện các truy vấn đến cấu hình.</a:t>
            </a:r>
            <a:endParaRPr lang="en-US" sz="1100" dirty="0">
              <a:latin typeface="+mn-lt"/>
            </a:endParaRPr>
          </a:p>
          <a:p>
            <a:pPr marL="342900" indent="-342900" algn="just">
              <a:buFont typeface="Wingdings" panose="05000000000000000000" pitchFamily="2" charset="2"/>
              <a:buChar char="q"/>
            </a:pPr>
            <a:endParaRPr lang="vi-VN" sz="1100" dirty="0">
              <a:latin typeface="+mn-lt"/>
            </a:endParaRPr>
          </a:p>
          <a:p>
            <a:pPr marL="342900" indent="-342900" algn="just">
              <a:buFont typeface="Wingdings" panose="05000000000000000000" pitchFamily="2" charset="2"/>
              <a:buChar char="q"/>
            </a:pPr>
            <a:r>
              <a:rPr lang="vi-VN" sz="1100" dirty="0">
                <a:latin typeface="+mn-lt"/>
              </a:rPr>
              <a:t>ovs-dpctl: công cụ để cấu hình các thiết bị chuyển mạch kernel module.</a:t>
            </a:r>
            <a:endParaRPr lang="en-US" sz="1100" dirty="0">
              <a:latin typeface="+mn-lt"/>
            </a:endParaRPr>
          </a:p>
          <a:p>
            <a:pPr marL="342900" indent="-342900" algn="just">
              <a:buFont typeface="Wingdings" panose="05000000000000000000" pitchFamily="2" charset="2"/>
              <a:buChar char="q"/>
            </a:pPr>
            <a:endParaRPr lang="vi-VN" sz="1100" dirty="0">
              <a:latin typeface="+mn-lt"/>
            </a:endParaRPr>
          </a:p>
          <a:p>
            <a:pPr marL="342900" indent="-342900" algn="just">
              <a:buFont typeface="Wingdings" panose="05000000000000000000" pitchFamily="2" charset="2"/>
              <a:buChar char="q"/>
            </a:pPr>
            <a:r>
              <a:rPr lang="vi-VN" sz="1100" dirty="0">
                <a:latin typeface="+mn-lt"/>
              </a:rPr>
              <a:t>ovs-vsctl: tiện ích để truy vấn và cập nhật cấu hình ovs-switchd.</a:t>
            </a:r>
            <a:endParaRPr lang="en-US" sz="1100" dirty="0">
              <a:latin typeface="+mn-lt"/>
            </a:endParaRPr>
          </a:p>
          <a:p>
            <a:pPr marL="342900" indent="-342900" algn="just">
              <a:buFont typeface="Wingdings" panose="05000000000000000000" pitchFamily="2" charset="2"/>
              <a:buChar char="q"/>
            </a:pPr>
            <a:endParaRPr lang="vi-VN" sz="1100" dirty="0">
              <a:latin typeface="+mn-lt"/>
            </a:endParaRPr>
          </a:p>
          <a:p>
            <a:pPr marL="342900" indent="-342900" algn="just">
              <a:buFont typeface="Wingdings" panose="05000000000000000000" pitchFamily="2" charset="2"/>
              <a:buChar char="q"/>
            </a:pPr>
            <a:r>
              <a:rPr lang="vi-VN" sz="1100" dirty="0">
                <a:latin typeface="+mn-lt"/>
              </a:rPr>
              <a:t>ovs-appctl: tiện ích gửi command để chạy Open vSwitch.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875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SDN,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não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đảm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việc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truyền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switch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router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qua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API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hướng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Nam (southbound APIs),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ứng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qua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API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hướng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Bắc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(northbound APIs).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Controller được sử dụng trong hệ thống này là Ryu. Ryu là Controller mã nguồn mở được viết bằng Python, được thiết kế để tăng tính linh hoạt của mạng nhờ quản lý và điều chỉnh lưu lượng truy cập.</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Ryu bao gồm các yếu tố phần mềm và API để lập trình viên dễ dàng thiết lập, nhiều tính năng mới và các tài liệu hỗ trợ. Ryu có thể được triển khai kết hợp Mininet (cung cấp môi trường thử nghiệm và phát triển ảo cho SDNs) và cho phép tích hợp Snort.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1110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ea10be0a07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ea10be0a07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224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746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370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600"/>
              </a:spcAft>
              <a:buFont typeface="Symbol" panose="05050102010706020507" pitchFamily="18" charset="2"/>
              <a:buChar char=""/>
            </a:pP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283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t>Ví dụ: đối với Packet-In message thì event sẽ là EventOFPPacketIn.</a:t>
            </a:r>
            <a:endParaRPr dirty="0"/>
          </a:p>
        </p:txBody>
      </p:sp>
    </p:spTree>
    <p:extLst>
      <p:ext uri="{BB962C8B-B14F-4D97-AF65-F5344CB8AC3E}">
        <p14:creationId xmlns:p14="http://schemas.microsoft.com/office/powerpoint/2010/main" val="91500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179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1943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5103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680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1170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600"/>
              </a:spcAft>
              <a:buFont typeface="Symbol" panose="05050102010706020507" pitchFamily="18" charset="2"/>
              <a:buChar char=""/>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Khởi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p>
          <a:p>
            <a:pPr marL="685800" marR="0" indent="228600" algn="just">
              <a:spcBef>
                <a:spcPts val="0"/>
              </a:spcBef>
              <a:spcAft>
                <a:spcPts val="600"/>
              </a:spcAft>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Lúc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address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Ryu Controller</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đều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trống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6858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Sau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bắt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tay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giữa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Ryu,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entry Table-miss flow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thêm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Ryu ở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đợi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Packet-In.</a:t>
            </a:r>
          </a:p>
          <a:p>
            <a:pPr marL="457200" marR="0" indent="457200" algn="just">
              <a:spcBef>
                <a:spcPts val="0"/>
              </a:spcBef>
              <a:spcAft>
                <a:spcPts val="600"/>
              </a:spcAft>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nối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port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1,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port </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4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port </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3.</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086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235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600"/>
              </a:spcAft>
              <a:buFont typeface="Symbol" panose="05050102010706020507" pitchFamily="18" charset="2"/>
              <a:buChar char=""/>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Host A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ping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ARP request</a:t>
            </a:r>
          </a:p>
          <a:p>
            <a:pPr marL="6858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Khi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thấy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chỉ</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chứa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Table-miss flow,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Ryu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bằng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hàm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tin-In.</a:t>
            </a:r>
          </a:p>
          <a:p>
            <a:pPr marL="6858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port 1 – MAC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chưa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address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thêm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cặp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tương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ứng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tìm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thấy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address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tin-Out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flooding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toàn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p>
          <a:p>
            <a:pPr marL="685800" marR="0" indent="228600">
              <a:spcBef>
                <a:spcPts val="0"/>
              </a:spcBef>
              <a:spcAft>
                <a:spcPts val="600"/>
              </a:spcAft>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Trước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ICMP echo request,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chỉ</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ARP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đầu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07890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Host B </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-&gt;</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Host 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ARP reply</a:t>
            </a:r>
          </a:p>
          <a:p>
            <a:pPr marL="685800" marR="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Khi host B và host C nhận được gói tin flooding, host B nhận ra IP của mình và phản hồi lại Open vSwitch, vì chưa có thêm Flow Entry nào ngoài Table-miss Flow Entry nên Open vSwitch tiếp tục dùng Gói tin-In gửi gói tin đến Ryu Controller, port 4 tương ứng với MAC của host B được thêm vào MAC address table</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685800" marR="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Lúc này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chỉ</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tương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ứng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một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-&gt; host A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được thêm vào Flow Table</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1. Khi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xem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xét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Entry, flow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lớn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hơn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thì</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áp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trước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3593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a:spcBef>
                <a:spcPts val="0"/>
              </a:spcBef>
              <a:spcAft>
                <a:spcPts val="600"/>
              </a:spcAft>
              <a:buFont typeface="Symbol" panose="05050102010706020507" pitchFamily="18" charset="2"/>
              <a:buChar cha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Host A -&gt; Host B</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ICMP echo request</a:t>
            </a:r>
          </a:p>
          <a:p>
            <a:pPr marL="6858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Sau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chỉ</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host 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ICMP echo request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Khi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đ</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vSwitch</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nó sẽ khớp với Table-miss Flow Entry nên được gửi đến Controller. </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685800" marR="0" indent="22860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K</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hi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thấy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tương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ứng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nằm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MAC address table,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thẳng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port 4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flooding)</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và thêm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1 entry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host A -&gt; host B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thêm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Flow Table</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trong Open vSwitch.</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703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a:t>
            </a:r>
            <a:r>
              <a:rPr lang="en-US" dirty="0"/>
              <a:t>       </a:t>
            </a:r>
            <a:r>
              <a:rPr lang="vi-VN" dirty="0"/>
              <a:t>Host B -&gt; Host A: ICMP echo reply</a:t>
            </a:r>
          </a:p>
          <a:p>
            <a:pPr marL="0" lvl="0" indent="0" algn="l" rtl="0">
              <a:spcBef>
                <a:spcPts val="0"/>
              </a:spcBef>
              <a:spcAft>
                <a:spcPts val="0"/>
              </a:spcAft>
              <a:buNone/>
            </a:pPr>
            <a:r>
              <a:rPr lang="vi-VN" dirty="0"/>
              <a:t>Khi host B gửi gói tin ICMP echo reply cho host A, trong Open vSwitch đã có Flow Entry tương ứng từ host B -&gt; host A nên gói tin được gửi thẳng đến host A mà không cần xin chỉ dẫn từ Ryu Controller.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3643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395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Snort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thống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phát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hiện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chặn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xâm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nguồn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mở</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đồ</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án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Snort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vai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trò</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thống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cảnh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báo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xâm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(network-based IDS).</a:t>
            </a:r>
          </a:p>
          <a:p>
            <a:pPr marL="228600" marR="0" indent="228600" algn="just">
              <a:spcBef>
                <a:spcPts val="0"/>
              </a:spcBef>
              <a:spcAft>
                <a:spcPts val="600"/>
              </a:spcAft>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Snort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dựa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tắc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do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người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dùng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hay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đồng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Snort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hoặc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5751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301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428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234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04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347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374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122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0" algn="just">
              <a:spcBef>
                <a:spcPts val="0"/>
              </a:spcBef>
              <a:spcAft>
                <a:spcPts val="600"/>
              </a:spcAft>
              <a:buNone/>
            </a:pPr>
            <a:r>
              <a:rPr lang="vi-VN" dirty="0"/>
              <a:t>Mininet là một công cụ giả lập mạng, bao gồm tập hợp các máy chủ đầu cuối, các thiết bị chuyển mạch, thiết bị định tuyến và các liên kết trên một nhân Linux. Các máy chủ Mininet chạy phần mềm mạng Linux tiêu chuẩn, các thiết bị chuyển mạch hỗ trợ OpenFlow để định tuyến tùy chỉnh linh hoạt và SDN. Mininet sử dụng công nghệ ảo hóa (ở mức đơn giản) để tạo nên hệ thống mạng hoàn chỉnh, chạy chung trên cùng một nhân, hệ thống và mã nguồn của người dùng.</a:t>
            </a:r>
            <a:endParaRPr lang="en-US" dirty="0"/>
          </a:p>
          <a:p>
            <a:pPr marL="228600" marR="0" algn="just">
              <a:spcBef>
                <a:spcPts val="0"/>
              </a:spcBef>
              <a:spcAft>
                <a:spcPts val="600"/>
              </a:spcAft>
            </a:pP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chủ</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mạch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liên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kết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sự</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giả</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dưới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dạng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thay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vì</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cứng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chủ</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hiện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SSH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bất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kì</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nào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đã</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cài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thống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Linux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môi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trường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đang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gửi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qua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ethernet interface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tốc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độ</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liên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kết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độ</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trễ</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đặt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trước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228600" marR="0" algn="just">
              <a:spcBef>
                <a:spcPts val="0"/>
              </a:spcBef>
              <a:spcAft>
                <a:spcPts val="600"/>
              </a:spcAft>
            </a:pP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phép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tạo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tùy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chỉnh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cấu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trúc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(topology)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nhanh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chóng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sự</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như</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web servers, TCP monitoring, Wireshark;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tùy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chỉnh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việc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gói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tin.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cũng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dễ</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dàng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yêu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cầu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cấu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hình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đặc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biệt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gì</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về</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cứng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cài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laptop, server, VM, cloud (Linux).</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228600" marR="0" algn="just">
              <a:spcBef>
                <a:spcPts val="0"/>
              </a:spcBef>
              <a:spcAft>
                <a:spcPts val="600"/>
              </a:spcAft>
            </a:pP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Gần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như</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mọi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hóa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tài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nguyên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tính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bằng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trừu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tượng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hóa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hóa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dựa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máy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chủ</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đổi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nhân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duy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nhất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từ</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phiên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bản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2.2.26, Linux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đã</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hỗ</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trợ</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network namespaces,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tính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năng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hóa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nhẹ</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cung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riêng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lẻ</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giao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diện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bảng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định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tuyến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bảng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ARP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riêng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biệt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Kiến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trúc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vùng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chứa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(container architecture) Linux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thêm</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chroot () jails, user namespaces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cũng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như</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giới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hạn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CPU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nhớ</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cung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hóa</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hành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đầy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đủ</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nhưng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không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yêu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cầu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tính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năng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bổ</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sung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này</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tạo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kernel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hoặc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user-space OpenFlow switches, Controller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Switch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Host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để</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giao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qua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mô</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phỏng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Mininet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kết</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nối</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Switch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Host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bằng</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cặp</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ethernet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veth</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228600" marR="0" indent="0" algn="just">
              <a:spcBef>
                <a:spcPts val="0"/>
              </a:spcBef>
              <a:spcAft>
                <a:spcPts val="600"/>
              </a:spcAft>
              <a:buNone/>
            </a:pPr>
            <a:endParaRPr lang="en-US" dirty="0"/>
          </a:p>
        </p:txBody>
      </p:sp>
    </p:spTree>
    <p:extLst>
      <p:ext uri="{BB962C8B-B14F-4D97-AF65-F5344CB8AC3E}">
        <p14:creationId xmlns:p14="http://schemas.microsoft.com/office/powerpoint/2010/main" val="1778980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IPSDN được xây dựng nhờ Mininet. Mininet chủ yếu được sử dụng để tạo ra mạng ảo, có thể thiết lập các kết nối mạng theo ý muốn nhờ GUI và CLI. Mininet GUI được dùng để thiết kế các topology của mạng với số lượng host và các switch theo yêu cầu.</a:t>
            </a:r>
          </a:p>
          <a:p>
            <a:pPr marL="0" lvl="0" indent="0" algn="l" rtl="0">
              <a:spcBef>
                <a:spcPts val="0"/>
              </a:spcBef>
              <a:spcAft>
                <a:spcPts val="0"/>
              </a:spcAft>
              <a:buNone/>
            </a:pPr>
            <a:r>
              <a:rPr lang="vi-VN" dirty="0"/>
              <a:t>Sau khi kết nối các host trong mạng tới Switch, cần phải thêm Controller vào để tạo thành SDN hoàn chỉnh. Controller có nhiệm vụ giám sát và điều tiết traffic trong mạng. Nhờ Mininet ta có thể mô phỏng mạng vậy lý và đánh giá hiệu quả hoạt động của chúng thay vì phải xây dựng một hệ thống vật lý có thể có nhiều khó khăn trong thời gian đầu khởi tạo.</a:t>
            </a:r>
          </a:p>
          <a:p>
            <a:pPr marL="0" lvl="0" indent="0" algn="l" rtl="0">
              <a:spcBef>
                <a:spcPts val="0"/>
              </a:spcBef>
              <a:spcAft>
                <a:spcPts val="0"/>
              </a:spcAft>
              <a:buNone/>
            </a:pPr>
            <a:r>
              <a:rPr lang="vi-VN" dirty="0"/>
              <a:t>OpenFlow là giao thức được sử dụng trong hệ thống này, giúp Controller giao tiếp với Forwarding plane. Đây là một giao thức tiêu chuẩn trong mạng SDN. Thông qua OpenFlow, SDN Controller ghi các thay đổi đã xảy ra với Forwarding plane. Nhờ tính năng, phân vùng lưu lượng, kiểm soát luồng để có hiệu suất lý tưởng, thử nghiệm các ứng dụng mới và cấu hình, …có thể được thực hiện bởi quản trị viên mạng.</a:t>
            </a:r>
            <a:endParaRPr lang="en-US" dirty="0"/>
          </a:p>
          <a:p>
            <a:pPr marL="0" lvl="0" indent="0" algn="l" rtl="0">
              <a:spcBef>
                <a:spcPts val="0"/>
              </a:spcBef>
              <a:spcAft>
                <a:spcPts val="0"/>
              </a:spcAft>
              <a:buNone/>
            </a:pPr>
            <a:r>
              <a:rPr lang="vi-VN" dirty="0"/>
              <a:t>Trong hệ thống này, Controller kết nối với Open vSwitch thông qua giao thức OpenFlow đã trình bày ở trên.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2391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228600" algn="just">
              <a:spcBef>
                <a:spcPts val="0"/>
              </a:spcBef>
              <a:spcAft>
                <a:spcPts val="600"/>
              </a:spcAft>
            </a:pP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Snort đóng vai trò là IDS, có nhiệm vụ </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m</a:t>
            </a: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onitor</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traffic </a:t>
            </a: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trên 1 ethernet interface cụ thể của Open vSwitch, do đó luôn có thêm một flow entry được thêm vào trên Open vSwitch để cung cấp flow cho Snort. Snort dựa vào các rule được định nghĩa để phát hiện các hành động độc hại dựa trên dấu hiệu (signature-based), sau đó đưa ra cảnh báo đến Ryu thông qua kết nối Unix socket. Khi Ryu nhận được cảnh báo từ Snort, nó sẽ add flow trên Open vSwitch để chặn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traffic</a:t>
            </a: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 độc hại này với độ ưu tiên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cao</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000000"/>
                </a:solidFill>
                <a:effectLst/>
                <a:latin typeface="UTM Neo Sans Intel"/>
                <a:ea typeface="Times New Roman" panose="02020603050405020304" pitchFamily="18" charset="0"/>
                <a:cs typeface="Times New Roman" panose="02020603050405020304" pitchFamily="18" charset="0"/>
              </a:rPr>
              <a:t>hơn</a:t>
            </a:r>
            <a:r>
              <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các flow entry cho phép.</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228600" marR="0" indent="228600" algn="just">
              <a:spcBef>
                <a:spcPts val="0"/>
              </a:spcBef>
              <a:spcAft>
                <a:spcPts val="600"/>
              </a:spcAft>
            </a:pPr>
            <a:r>
              <a:rPr lang="vi-VN" sz="1800" kern="1400" dirty="0">
                <a:solidFill>
                  <a:srgbClr val="000000"/>
                </a:solidFill>
                <a:effectLst/>
                <a:latin typeface="UTM Neo Sans Intel"/>
                <a:ea typeface="Times New Roman" panose="02020603050405020304" pitchFamily="18" charset="0"/>
                <a:cs typeface="Times New Roman" panose="02020603050405020304" pitchFamily="18" charset="0"/>
              </a:rPr>
              <a:t>Controller đóng vai trò là IPS, định kỳ lấy các flow có trong Open vSwitch và phân tích dựa trên Machine Learning để phát hiện các hành động bất thường (anomaly-based). Khi phát hiện các traffic độc hại, Controller sẽ add flow Open vSwitch để chặn flow độc hại này với độ ưu tiên cao hơn các flow entry cho phép.</a:t>
            </a: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3844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228600" algn="just">
              <a:spcBef>
                <a:spcPts val="0"/>
              </a:spcBef>
              <a:spcAft>
                <a:spcPts val="600"/>
              </a:spcAft>
            </a:pPr>
            <a:r>
              <a:rPr lang="vi-VN" sz="1800" kern="1400">
                <a:solidFill>
                  <a:srgbClr val="000000"/>
                </a:solidFill>
                <a:effectLst/>
                <a:latin typeface="UTM Neo Sans Intel"/>
                <a:ea typeface="Times New Roman" panose="02020603050405020304" pitchFamily="18" charset="0"/>
                <a:cs typeface="Times New Roman" panose="02020603050405020304" pitchFamily="18" charset="0"/>
              </a:rPr>
              <a:t>Các flow entry được chọn áp dụng lên gói tin nhờ độ ưu tiên, flow nào có độ ưu tiên càng cao thì được áp dụng trước nhất. Trong đồ án này, các flow entry có độ ưu tiên từ thấp đến cao lần lượt là:</a:t>
            </a:r>
            <a:endParaRPr/>
          </a:p>
        </p:txBody>
      </p:sp>
    </p:spTree>
    <p:extLst>
      <p:ext uri="{BB962C8B-B14F-4D97-AF65-F5344CB8AC3E}">
        <p14:creationId xmlns:p14="http://schemas.microsoft.com/office/powerpoint/2010/main" val="3656808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668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0752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367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42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SDN (Software-Defined Networking):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bằng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rãi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những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đây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nhờ</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những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điểm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vượt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trội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so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mô</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truyền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thống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như</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dễ</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khai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linh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hoạt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hỗ</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năng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mở</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p>
          <a:p>
            <a:pPr marL="285750" lvl="0" indent="-285750" algn="l" rtl="0">
              <a:spcBef>
                <a:spcPts val="0"/>
              </a:spcBef>
              <a:spcAft>
                <a:spcPts val="0"/>
              </a:spcAft>
              <a:buFont typeface="Arial" panose="020B0604020202020204" pitchFamily="34" charset="0"/>
              <a:buChar char="•"/>
            </a:pP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SDN,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hoạt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động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quản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qua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tâm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(Controllers)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giúp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quản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lượng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cấu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tuyến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tích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hợp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giải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pháp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bảo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tầm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nhìn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toàn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cục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về</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sở</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tầng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khai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Khi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cầu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dụng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dữ</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liệu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lưu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lượng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tục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phát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tế</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rủi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đối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bảo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tin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cũng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tăng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cao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ảnh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hưởng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nhân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tổ</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chức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SDN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thường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tồn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lỗ</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hổng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tâm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khai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bộ</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kẻ</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tấn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thể</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chiếm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quyền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toàn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29796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293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19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80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981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32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104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ea10be0a0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ea10be0a0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Đồ án này đề xuất việc kết hợp Snort và Deep Learning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SDN, để tạo thành hệ thống phòng chống xâm nhập thông minh trong các mạng điều khiển bằng phần mềm, được đặt tên là IPSDN.</a:t>
            </a:r>
            <a:endParaRPr lang="en-US" sz="11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171450" lvl="0" indent="-171450" algn="l" rtl="0">
              <a:spcBef>
                <a:spcPts val="0"/>
              </a:spcBef>
              <a:spcAft>
                <a:spcPts val="0"/>
              </a:spcAft>
            </a:pPr>
            <a:r>
              <a:rPr lang="vi-VN" dirty="0"/>
              <a:t>IPSDN sử dụng Mininet để mô phỏng kết nối giữa Open vSwitch và các host trong SDN. Controller được sử dụng là Ryu.</a:t>
            </a:r>
          </a:p>
          <a:p>
            <a:pPr marL="171450" lvl="0" indent="-171450" algn="l" rtl="0">
              <a:spcBef>
                <a:spcPts val="0"/>
              </a:spcBef>
              <a:spcAft>
                <a:spcPts val="0"/>
              </a:spcAft>
            </a:pPr>
            <a:r>
              <a:rPr lang="vi-VN" dirty="0"/>
              <a:t>Trong hệ thống này Snort đóng vai trò là Signature-based IDS giám sát lưu lượng đi qua Open vSwitch (OVS) và phát hiện các hành động độc hại dựa trên dấu hiệu</a:t>
            </a:r>
            <a:r>
              <a:rPr lang="en-US" dirty="0"/>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nghĩa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rule</a:t>
            </a:r>
            <a:r>
              <a:rPr lang="vi-VN" dirty="0"/>
              <a:t>, sau đó gửi các cảnh báo tới Controller thông qua Unix socket. Nhờ các cảnh báo này, Controller sẽ thêm một Flow Entry trên OVS để chặn các traffic đến từ địa chỉ MAC của kẻ tấn công.</a:t>
            </a:r>
          </a:p>
          <a:p>
            <a:pPr marL="171450" lvl="0" indent="-171450" algn="l" rtl="0">
              <a:spcBef>
                <a:spcPts val="0"/>
              </a:spcBef>
              <a:spcAft>
                <a:spcPts val="0"/>
              </a:spcAft>
            </a:pPr>
            <a:r>
              <a:rPr lang="vi-VN" dirty="0"/>
              <a:t>Ngoài ra, Controller sử dụng Deep Learning để phát hiện các hành động bất thường dựa trên các flow của OVS (flow-based anomaly detection) nhằm cải thiện hạn chế của signature-based IPS.</a:t>
            </a:r>
          </a:p>
          <a:p>
            <a:pPr marL="171450" lvl="0" indent="-171450" algn="l" rtl="0">
              <a:spcBef>
                <a:spcPts val="0"/>
              </a:spcBef>
              <a:spcAft>
                <a:spcPts val="0"/>
              </a:spcAft>
            </a:pPr>
            <a:r>
              <a:rPr lang="vi-VN" dirty="0"/>
              <a:t>IPSDN là sự kết hợp của Snort IDS, Deep Learning và sự can thiệp để sửa đổi các flow entry trên OVS của Ryu Controller.</a:t>
            </a:r>
          </a:p>
          <a:p>
            <a:pPr marL="171450" lvl="0" indent="-171450" algn="l" rtl="0">
              <a:spcBef>
                <a:spcPts val="0"/>
              </a:spcBef>
              <a:spcAft>
                <a:spcPts val="0"/>
              </a:spcAft>
              <a:buFontTx/>
              <a:buChar char="-"/>
            </a:pPr>
            <a:endParaRPr lang="en-US" dirty="0"/>
          </a:p>
        </p:txBody>
      </p:sp>
    </p:spTree>
    <p:extLst>
      <p:ext uri="{BB962C8B-B14F-4D97-AF65-F5344CB8AC3E}">
        <p14:creationId xmlns:p14="http://schemas.microsoft.com/office/powerpoint/2010/main" val="1372333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45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22860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Software-Defined Networks (SDN): Mạng điều khiển bằng phần mềm là một kiểu kiến trúc mạng mới tách biệt chức năng điều khiển (Control Plane) và chuyển tiếp dữ liệu (Forwarding Plane/Data Plane), cung cấp khả năng ảo hóa mạng và tự động hóa thông qua khả năng lập trình.</a:t>
            </a:r>
          </a:p>
          <a:p>
            <a:pPr marL="228600" marR="0" indent="22860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Trong SDN, quản trị viên có thể định hình lưu lượng mạng từ một console điều khiển tập trung mà không cần phải xử lý từng thiết bị chuyển mạch (switch) ở trong mạng. SDN Controller sẽ định hướng cho các switch xử lý traffic đi qua chúng trong trường hợp switch không thể tự xử lý được.</a:t>
            </a:r>
          </a:p>
          <a:p>
            <a:pPr marL="228600" marR="0" indent="228600" algn="just">
              <a:spcBef>
                <a:spcPts val="0"/>
              </a:spcBef>
              <a:spcAft>
                <a:spcPts val="600"/>
              </a:spcAft>
            </a:pP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Một kiến trúc SDN điển hình bao gồm 3 lớp: lớp ứng dụng, lớp điều khiển và lớp cơ sở hạ tầng.</a:t>
            </a:r>
          </a:p>
          <a:p>
            <a:pPr marL="685800" marR="0" lvl="1" indent="228600" algn="just">
              <a:spcBef>
                <a:spcPts val="0"/>
              </a:spcBef>
              <a:spcAft>
                <a:spcPts val="600"/>
              </a:spcAft>
            </a:pPr>
            <a:r>
              <a:rPr lang="vi-VN" sz="1800" b="1" kern="1400" dirty="0">
                <a:solidFill>
                  <a:srgbClr val="212120"/>
                </a:solidFill>
                <a:effectLst/>
                <a:latin typeface="UTM Neo Sans Intel"/>
                <a:ea typeface="Times New Roman" panose="02020603050405020304" pitchFamily="18" charset="0"/>
                <a:cs typeface="Times New Roman" panose="02020603050405020304" pitchFamily="18" charset="0"/>
              </a:rPr>
              <a:t>Lớp ứng dụng</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Là các ứng dụng được triển khai trên mạng, được kết nối tới lớp điều khiển thông qua các API, cung cấp khả năng cho phép lớp ứng dụng lập trình lại (cấu hình lại) mạng (điều chỉnh các tham số trễ, băng thông, định tuyến, …) thông qua lớp điều khiển.</a:t>
            </a:r>
          </a:p>
          <a:p>
            <a:pPr marL="685800" marR="0" lvl="1" indent="228600" algn="just">
              <a:spcBef>
                <a:spcPts val="0"/>
              </a:spcBef>
              <a:spcAft>
                <a:spcPts val="600"/>
              </a:spcAft>
            </a:pPr>
            <a:r>
              <a:rPr lang="vi-VN" sz="1800" b="1" kern="1400" dirty="0">
                <a:solidFill>
                  <a:srgbClr val="212120"/>
                </a:solidFill>
                <a:effectLst/>
                <a:latin typeface="UTM Neo Sans Intel"/>
                <a:ea typeface="Times New Roman" panose="02020603050405020304" pitchFamily="18" charset="0"/>
                <a:cs typeface="Times New Roman" panose="02020603050405020304" pitchFamily="18" charset="0"/>
              </a:rPr>
              <a:t>Lớp điều khiển</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 tập trung các Controller thực hiện việc điều khiển cấu hình mạng theo các yêu cầu từ lớp ứng dụng dựa trên khả năng của mạng. Các bộ điều khiển này có thể là các phần mềm được lập trình.</a:t>
            </a:r>
          </a:p>
          <a:p>
            <a:pPr marL="685800" marR="0" lvl="1" indent="228600" algn="just">
              <a:spcBef>
                <a:spcPts val="0"/>
              </a:spcBef>
              <a:spcAft>
                <a:spcPts val="600"/>
              </a:spcAft>
            </a:pPr>
            <a:r>
              <a:rPr lang="vi-VN" sz="1800" b="1" kern="1400" dirty="0">
                <a:solidFill>
                  <a:srgbClr val="212120"/>
                </a:solidFill>
                <a:effectLst/>
                <a:latin typeface="UTM Neo Sans Intel"/>
                <a:ea typeface="Times New Roman" panose="02020603050405020304" pitchFamily="18" charset="0"/>
                <a:cs typeface="Times New Roman" panose="02020603050405020304" pitchFamily="18" charset="0"/>
              </a:rPr>
              <a:t>Lớp cơ sở hạ tầng: </a:t>
            </a:r>
            <a:r>
              <a:rPr lang="vi-VN" sz="1800" kern="1400" dirty="0">
                <a:solidFill>
                  <a:srgbClr val="212120"/>
                </a:solidFill>
                <a:effectLst/>
                <a:latin typeface="UTM Neo Sans Intel"/>
                <a:ea typeface="Times New Roman" panose="02020603050405020304" pitchFamily="18" charset="0"/>
                <a:cs typeface="Times New Roman" panose="02020603050405020304" pitchFamily="18" charset="0"/>
              </a:rPr>
              <a:t>Là các thiết bị mạng thực tế (vật lý hay ảo hóa) thực hiện việc chuyển tiếp gói tin theo hướng dẫn của lớp điểu khiển. Một thiết bị mạng có thể hoạt động theo hướng dẫn của nhiều bộ điều khiển khác nhau, điều này giúp tăng cường khả năng ảo hóa của mạng.</a:t>
            </a:r>
          </a:p>
          <a:p>
            <a:pPr marL="228600" marR="0" indent="228600" algn="just">
              <a:spcBef>
                <a:spcPts val="0"/>
              </a:spcBef>
              <a:spcAft>
                <a:spcPts val="600"/>
              </a:spcAft>
            </a:pPr>
            <a:endPar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35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e893def0f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893def0f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OpenFlow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tiêu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chuẩn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đầu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tiên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cấp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năng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truyền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thông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giữa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giao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diện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Control Plane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Forwarding Plane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kiến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trúc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SDN. OpenFlow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phép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truy</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tiếp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Forwarding Plane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của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như</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switch, router,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cả</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và</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ảo</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do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đó</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giúp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di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ra</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khỏi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chuyển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mạch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thực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tế</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tới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mềm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điều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khiển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tâm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quyết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định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về</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các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luồng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traffic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sẽ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được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xử</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lý</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tập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trung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tại</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OpenFlow Controller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giúp</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đơn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giản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việc</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quản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cấu</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hình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trong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toàn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hệ</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thống</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Một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thiết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bị</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OpenFlow bao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gồm</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ít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nhất</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3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thành</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1800" kern="1400" dirty="0" err="1">
                <a:solidFill>
                  <a:srgbClr val="212120"/>
                </a:solidFill>
                <a:effectLst/>
                <a:latin typeface="UTM Neo Sans Intel"/>
                <a:ea typeface="Times New Roman" panose="02020603050405020304" pitchFamily="18" charset="0"/>
                <a:cs typeface="Times New Roman" panose="02020603050405020304" pitchFamily="18" charset="0"/>
              </a:rPr>
              <a:t>phần</a:t>
            </a:r>
            <a:r>
              <a:rPr lang="en-US" sz="1800" kern="1400" dirty="0">
                <a:solidFill>
                  <a:srgbClr val="212120"/>
                </a:solidFill>
                <a:effectLst/>
                <a:latin typeface="UTM Neo Sans Intel"/>
                <a:ea typeface="Times New Roman" panose="02020603050405020304" pitchFamily="18" charset="0"/>
                <a:cs typeface="Times New Roman" panose="02020603050405020304" pitchFamily="18" charset="0"/>
              </a:rPr>
              <a:t>:</a:t>
            </a:r>
          </a:p>
          <a:p>
            <a:pPr marL="628650" lvl="1" indent="-171450" algn="l" rtl="0">
              <a:spcBef>
                <a:spcPts val="0"/>
              </a:spcBef>
              <a:spcAft>
                <a:spcPts val="0"/>
              </a:spcAft>
            </a:pPr>
            <a:r>
              <a:rPr lang="vi-VN" b="1" dirty="0"/>
              <a:t>Secure Channel: </a:t>
            </a:r>
            <a:r>
              <a:rPr lang="vi-VN" dirty="0"/>
              <a:t>kênh kết nối giữa các thiết bị như switch/router và bộ điều khiển, cho phép các lệnh và các gói tin được gửi giữa bộ điều khiển và thiết bị.</a:t>
            </a:r>
          </a:p>
          <a:p>
            <a:pPr marL="628650" lvl="1" indent="-171450" algn="l" rtl="0">
              <a:spcBef>
                <a:spcPts val="0"/>
              </a:spcBef>
              <a:spcAft>
                <a:spcPts val="0"/>
              </a:spcAft>
            </a:pPr>
            <a:r>
              <a:rPr lang="vi-VN" b="1" dirty="0"/>
              <a:t>OpenFlow Protocol</a:t>
            </a:r>
            <a:r>
              <a:rPr lang="vi-VN" dirty="0"/>
              <a:t>: giao thức tiêu chuẩn cho việc truyền thông giữa bộ điều khiển và thiết bị. OpenFlow protocol hỗ trợ 3 loại tin nhắn: controller-to-switch, asynchronous, và symmetric.</a:t>
            </a:r>
          </a:p>
          <a:p>
            <a:pPr marL="628650" lvl="1" indent="-171450" algn="l" rtl="0">
              <a:spcBef>
                <a:spcPts val="0"/>
              </a:spcBef>
              <a:spcAft>
                <a:spcPts val="0"/>
              </a:spcAft>
            </a:pPr>
            <a:endParaRPr lang="vi-VN"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87589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grpSp>
        <p:nvGrpSpPr>
          <p:cNvPr id="68" name="Google Shape;68;p4"/>
          <p:cNvGrpSpPr/>
          <p:nvPr/>
        </p:nvGrpSpPr>
        <p:grpSpPr>
          <a:xfrm>
            <a:off x="-2837634" y="-1646790"/>
            <a:ext cx="12939083" cy="8693843"/>
            <a:chOff x="-2837634" y="-1646790"/>
            <a:chExt cx="12939083" cy="8693843"/>
          </a:xfrm>
        </p:grpSpPr>
        <p:sp>
          <p:nvSpPr>
            <p:cNvPr id="69" name="Google Shape;69;p4"/>
            <p:cNvSpPr/>
            <p:nvPr/>
          </p:nvSpPr>
          <p:spPr>
            <a:xfrm rot="-2407657">
              <a:off x="-2224511" y="-624058"/>
              <a:ext cx="3037219" cy="220421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2130950" y="-122769"/>
              <a:ext cx="2560596" cy="1752293"/>
            </a:xfrm>
            <a:custGeom>
              <a:avLst/>
              <a:gdLst/>
              <a:ahLst/>
              <a:cxnLst/>
              <a:rect l="l" t="t" r="r" b="b"/>
              <a:pathLst>
                <a:path w="90753" h="62105" extrusionOk="0">
                  <a:moveTo>
                    <a:pt x="90753" y="61361"/>
                  </a:moveTo>
                  <a:cubicBezTo>
                    <a:pt x="79308" y="65171"/>
                    <a:pt x="63796" y="53320"/>
                    <a:pt x="60330" y="41766"/>
                  </a:cubicBezTo>
                  <a:cubicBezTo>
                    <a:pt x="57675" y="32916"/>
                    <a:pt x="61702" y="21453"/>
                    <a:pt x="55689" y="14437"/>
                  </a:cubicBezTo>
                  <a:cubicBezTo>
                    <a:pt x="50665" y="8574"/>
                    <a:pt x="41173" y="8733"/>
                    <a:pt x="33517" y="7734"/>
                  </a:cubicBezTo>
                  <a:cubicBezTo>
                    <a:pt x="22147" y="6251"/>
                    <a:pt x="10736" y="4025"/>
                    <a:pt x="0" y="0"/>
                  </a:cubicBezTo>
                </a:path>
              </a:pathLst>
            </a:custGeom>
            <a:noFill/>
            <a:ln w="19050" cap="flat" cmpd="sng">
              <a:solidFill>
                <a:schemeClr val="dk2"/>
              </a:solidFill>
              <a:prstDash val="solid"/>
              <a:round/>
              <a:headEnd type="none" w="med" len="med"/>
              <a:tailEnd type="none" w="med" len="med"/>
            </a:ln>
          </p:spPr>
        </p:sp>
        <p:sp>
          <p:nvSpPr>
            <p:cNvPr id="71" name="Google Shape;71;p4"/>
            <p:cNvSpPr/>
            <p:nvPr/>
          </p:nvSpPr>
          <p:spPr>
            <a:xfrm rot="-1758268">
              <a:off x="-2594423" y="4409852"/>
              <a:ext cx="3487537" cy="1905645"/>
            </a:xfrm>
            <a:custGeom>
              <a:avLst/>
              <a:gdLst/>
              <a:ahLst/>
              <a:cxnLst/>
              <a:rect l="l" t="t" r="r" b="b"/>
              <a:pathLst>
                <a:path w="72831" h="39796" extrusionOk="0">
                  <a:moveTo>
                    <a:pt x="51355" y="1"/>
                  </a:moveTo>
                  <a:cubicBezTo>
                    <a:pt x="48560" y="1"/>
                    <a:pt x="45745" y="363"/>
                    <a:pt x="43017" y="959"/>
                  </a:cubicBezTo>
                  <a:cubicBezTo>
                    <a:pt x="36773" y="2325"/>
                    <a:pt x="30653" y="4905"/>
                    <a:pt x="24300" y="4905"/>
                  </a:cubicBezTo>
                  <a:cubicBezTo>
                    <a:pt x="23845" y="4905"/>
                    <a:pt x="23389" y="4892"/>
                    <a:pt x="22932" y="4864"/>
                  </a:cubicBezTo>
                  <a:cubicBezTo>
                    <a:pt x="19047" y="4635"/>
                    <a:pt x="14989" y="3395"/>
                    <a:pt x="11190" y="3395"/>
                  </a:cubicBezTo>
                  <a:cubicBezTo>
                    <a:pt x="9260" y="3395"/>
                    <a:pt x="7396" y="3715"/>
                    <a:pt x="5656" y="4650"/>
                  </a:cubicBezTo>
                  <a:cubicBezTo>
                    <a:pt x="1965" y="6626"/>
                    <a:pt x="0" y="11341"/>
                    <a:pt x="1191" y="15342"/>
                  </a:cubicBezTo>
                  <a:cubicBezTo>
                    <a:pt x="2000" y="18056"/>
                    <a:pt x="3989" y="20211"/>
                    <a:pt x="5513" y="22592"/>
                  </a:cubicBezTo>
                  <a:cubicBezTo>
                    <a:pt x="8180" y="26748"/>
                    <a:pt x="7918" y="32296"/>
                    <a:pt x="11192" y="35880"/>
                  </a:cubicBezTo>
                  <a:cubicBezTo>
                    <a:pt x="13364" y="38261"/>
                    <a:pt x="16634" y="39795"/>
                    <a:pt x="19842" y="39795"/>
                  </a:cubicBezTo>
                  <a:cubicBezTo>
                    <a:pt x="21767" y="39795"/>
                    <a:pt x="23671" y="39242"/>
                    <a:pt x="25301" y="37987"/>
                  </a:cubicBezTo>
                  <a:cubicBezTo>
                    <a:pt x="30182" y="34225"/>
                    <a:pt x="30944" y="26355"/>
                    <a:pt x="36409" y="23497"/>
                  </a:cubicBezTo>
                  <a:cubicBezTo>
                    <a:pt x="37782" y="22777"/>
                    <a:pt x="39260" y="22481"/>
                    <a:pt x="40776" y="22481"/>
                  </a:cubicBezTo>
                  <a:cubicBezTo>
                    <a:pt x="43742" y="22481"/>
                    <a:pt x="46851" y="23614"/>
                    <a:pt x="49602" y="24914"/>
                  </a:cubicBezTo>
                  <a:cubicBezTo>
                    <a:pt x="53250" y="26644"/>
                    <a:pt x="57074" y="28688"/>
                    <a:pt x="61033" y="28688"/>
                  </a:cubicBezTo>
                  <a:cubicBezTo>
                    <a:pt x="61570" y="28688"/>
                    <a:pt x="62109" y="28650"/>
                    <a:pt x="62651" y="28569"/>
                  </a:cubicBezTo>
                  <a:cubicBezTo>
                    <a:pt x="68663" y="27676"/>
                    <a:pt x="72831" y="21104"/>
                    <a:pt x="72104" y="15068"/>
                  </a:cubicBezTo>
                  <a:cubicBezTo>
                    <a:pt x="71366" y="9031"/>
                    <a:pt x="66616" y="3983"/>
                    <a:pt x="60972" y="1721"/>
                  </a:cubicBezTo>
                  <a:cubicBezTo>
                    <a:pt x="57913" y="504"/>
                    <a:pt x="54648" y="1"/>
                    <a:pt x="5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9183085">
              <a:off x="6991467" y="-1172186"/>
              <a:ext cx="2691512" cy="249166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flipH="1">
              <a:off x="6607779" y="4474070"/>
              <a:ext cx="2703610" cy="831744"/>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4"/>
          <p:cNvSpPr txBox="1">
            <a:spLocks noGrp="1"/>
          </p:cNvSpPr>
          <p:nvPr>
            <p:ph type="body" idx="1"/>
          </p:nvPr>
        </p:nvSpPr>
        <p:spPr>
          <a:xfrm>
            <a:off x="713400" y="1143010"/>
            <a:ext cx="7717200" cy="345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panose="02000000000000000000"/>
              <a:buAutoNum type="alphaLcPeriod"/>
              <a:defRPr/>
            </a:lvl2pPr>
            <a:lvl3pPr marL="1371600" lvl="2" indent="-304800">
              <a:spcBef>
                <a:spcPts val="0"/>
              </a:spcBef>
              <a:spcAft>
                <a:spcPts val="0"/>
              </a:spcAft>
              <a:buClr>
                <a:srgbClr val="434343"/>
              </a:buClr>
              <a:buSzPts val="1200"/>
              <a:buFont typeface="Roboto Condensed Light" panose="02000000000000000000"/>
              <a:buAutoNum type="romanLcPeriod"/>
              <a:defRPr/>
            </a:lvl3pPr>
            <a:lvl4pPr marL="1828800" lvl="3" indent="-304800">
              <a:spcBef>
                <a:spcPts val="0"/>
              </a:spcBef>
              <a:spcAft>
                <a:spcPts val="0"/>
              </a:spcAft>
              <a:buClr>
                <a:srgbClr val="434343"/>
              </a:buClr>
              <a:buSzPts val="1200"/>
              <a:buFont typeface="Roboto Condensed Light" panose="02000000000000000000"/>
              <a:buAutoNum type="arabicPeriod"/>
              <a:defRPr/>
            </a:lvl4pPr>
            <a:lvl5pPr marL="2286000" lvl="4" indent="-304800">
              <a:spcBef>
                <a:spcPts val="0"/>
              </a:spcBef>
              <a:spcAft>
                <a:spcPts val="0"/>
              </a:spcAft>
              <a:buClr>
                <a:srgbClr val="434343"/>
              </a:buClr>
              <a:buSzPts val="1200"/>
              <a:buFont typeface="Roboto Condensed Light" panose="02000000000000000000"/>
              <a:buAutoNum type="alphaLcPeriod"/>
              <a:defRPr/>
            </a:lvl5pPr>
            <a:lvl6pPr marL="2743200" lvl="5" indent="-304800">
              <a:spcBef>
                <a:spcPts val="0"/>
              </a:spcBef>
              <a:spcAft>
                <a:spcPts val="0"/>
              </a:spcAft>
              <a:buClr>
                <a:srgbClr val="434343"/>
              </a:buClr>
              <a:buSzPts val="1200"/>
              <a:buFont typeface="Roboto Condensed Light" panose="02000000000000000000"/>
              <a:buAutoNum type="romanLcPeriod"/>
              <a:defRPr/>
            </a:lvl6pPr>
            <a:lvl7pPr marL="3200400" lvl="6" indent="-304800">
              <a:spcBef>
                <a:spcPts val="0"/>
              </a:spcBef>
              <a:spcAft>
                <a:spcPts val="0"/>
              </a:spcAft>
              <a:buClr>
                <a:srgbClr val="434343"/>
              </a:buClr>
              <a:buSzPts val="1200"/>
              <a:buFont typeface="Roboto Condensed Light" panose="02000000000000000000"/>
              <a:buAutoNum type="arabicPeriod"/>
              <a:defRPr/>
            </a:lvl7pPr>
            <a:lvl8pPr marL="3657600" lvl="7" indent="-304800">
              <a:spcBef>
                <a:spcPts val="0"/>
              </a:spcBef>
              <a:spcAft>
                <a:spcPts val="0"/>
              </a:spcAft>
              <a:buClr>
                <a:srgbClr val="434343"/>
              </a:buClr>
              <a:buSzPts val="1200"/>
              <a:buFont typeface="Roboto Condensed Light" panose="02000000000000000000"/>
              <a:buAutoNum type="alphaLcPeriod"/>
              <a:defRPr/>
            </a:lvl8pPr>
            <a:lvl9pPr marL="4114800" lvl="8" indent="-304800">
              <a:spcBef>
                <a:spcPts val="0"/>
              </a:spcBef>
              <a:spcAft>
                <a:spcPts val="0"/>
              </a:spcAft>
              <a:buClr>
                <a:srgbClr val="434343"/>
              </a:buClr>
              <a:buSzPts val="1200"/>
              <a:buFont typeface="Roboto Condensed Light" panose="02000000000000000000"/>
              <a:buAutoNum type="romanLcPeriod"/>
              <a:defRPr/>
            </a:lvl9pPr>
          </a:lstStyle>
          <a:p>
            <a:endParaRPr/>
          </a:p>
        </p:txBody>
      </p:sp>
      <p:sp>
        <p:nvSpPr>
          <p:cNvPr id="75" name="Google Shape;75;p4"/>
          <p:cNvSpPr txBox="1">
            <a:spLocks noGrp="1"/>
          </p:cNvSpPr>
          <p:nvPr>
            <p:ph type="title"/>
          </p:nvPr>
        </p:nvSpPr>
        <p:spPr>
          <a:xfrm>
            <a:off x="529325" y="445025"/>
            <a:ext cx="8085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537"/>
        <p:cNvGrpSpPr/>
        <p:nvPr/>
      </p:nvGrpSpPr>
      <p:grpSpPr>
        <a:xfrm>
          <a:off x="0" y="0"/>
          <a:ext cx="0" cy="0"/>
          <a:chOff x="0" y="0"/>
          <a:chExt cx="0" cy="0"/>
        </a:xfrm>
      </p:grpSpPr>
      <p:sp>
        <p:nvSpPr>
          <p:cNvPr id="538" name="Google Shape;538;p32"/>
          <p:cNvSpPr/>
          <p:nvPr/>
        </p:nvSpPr>
        <p:spPr>
          <a:xfrm rot="-9452081" flipH="1">
            <a:off x="-2458349" y="-734698"/>
            <a:ext cx="3197141" cy="2424745"/>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txBox="1"/>
          <p:nvPr/>
        </p:nvSpPr>
        <p:spPr>
          <a:xfrm>
            <a:off x="1136775" y="3530700"/>
            <a:ext cx="4032000" cy="712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200">
                <a:solidFill>
                  <a:schemeClr val="dk1"/>
                </a:solidFill>
                <a:latin typeface="PT Sans Caption" panose="020B0603020203020204"/>
                <a:ea typeface="PT Sans Caption" panose="020B0603020203020204"/>
                <a:cs typeface="PT Sans Caption" panose="020B0603020203020204"/>
                <a:sym typeface="PT Sans Caption" panose="020B0603020203020204"/>
              </a:rPr>
              <a:t>CREDITS: Diese Präsentationsvorlage wurde von </a:t>
            </a:r>
            <a:r>
              <a:rPr lang="en-GB" sz="1200">
                <a:solidFill>
                  <a:schemeClr val="accent4"/>
                </a:solidFill>
                <a:uFill>
                  <a:noFill/>
                </a:uFill>
                <a:latin typeface="PT Sans Caption" panose="020B0603020203020204"/>
                <a:ea typeface="PT Sans Caption" panose="020B0603020203020204"/>
                <a:cs typeface="PT Sans Caption" panose="020B0603020203020204"/>
                <a:sym typeface="PT Sans Caption" panose="020B0603020203020204"/>
                <a:hlinkClick r:id="rId2"/>
              </a:rPr>
              <a:t>Slidesgo</a:t>
            </a:r>
            <a:r>
              <a:rPr lang="en-GB" sz="1200">
                <a:solidFill>
                  <a:schemeClr val="dk1"/>
                </a:solidFill>
                <a:uFill>
                  <a:noFill/>
                </a:uFill>
                <a:latin typeface="PT Sans Caption" panose="020B0603020203020204"/>
                <a:ea typeface="PT Sans Caption" panose="020B0603020203020204"/>
                <a:cs typeface="PT Sans Caption" panose="020B0603020203020204"/>
                <a:sym typeface="PT Sans Caption" panose="020B0603020203020204"/>
                <a:hlinkClick r:id="rId2"/>
              </a:rPr>
              <a:t> </a:t>
            </a:r>
            <a:r>
              <a:rPr lang="en-GB" sz="1200">
                <a:solidFill>
                  <a:schemeClr val="dk1"/>
                </a:solidFill>
                <a:latin typeface="PT Sans Caption" panose="020B0603020203020204"/>
                <a:ea typeface="PT Sans Caption" panose="020B0603020203020204"/>
                <a:cs typeface="PT Sans Caption" panose="020B0603020203020204"/>
                <a:sym typeface="PT Sans Caption" panose="020B0603020203020204"/>
              </a:rPr>
              <a:t>erstellt, inklusive Icons von </a:t>
            </a:r>
            <a:r>
              <a:rPr lang="en-GB" sz="1200">
                <a:solidFill>
                  <a:schemeClr val="accent4"/>
                </a:solidFill>
                <a:uFill>
                  <a:noFill/>
                </a:uFill>
                <a:latin typeface="PT Sans Caption" panose="020B0603020203020204"/>
                <a:ea typeface="PT Sans Caption" panose="020B0603020203020204"/>
                <a:cs typeface="PT Sans Caption" panose="020B0603020203020204"/>
                <a:sym typeface="PT Sans Caption" panose="020B0603020203020204"/>
                <a:hlinkClick r:id="rId3"/>
              </a:rPr>
              <a:t>Flaticon</a:t>
            </a:r>
            <a:r>
              <a:rPr lang="en-GB" sz="1200">
                <a:solidFill>
                  <a:schemeClr val="dk1"/>
                </a:solidFill>
                <a:latin typeface="PT Sans Caption" panose="020B0603020203020204"/>
                <a:ea typeface="PT Sans Caption" panose="020B0603020203020204"/>
                <a:cs typeface="PT Sans Caption" panose="020B0603020203020204"/>
                <a:sym typeface="PT Sans Caption" panose="020B0603020203020204"/>
              </a:rPr>
              <a:t> und Infografiken &amp; Bilder von </a:t>
            </a:r>
            <a:r>
              <a:rPr lang="en-GB" sz="1200">
                <a:solidFill>
                  <a:schemeClr val="accent4"/>
                </a:solidFill>
                <a:uFill>
                  <a:noFill/>
                </a:uFill>
                <a:latin typeface="PT Sans Caption" panose="020B0603020203020204"/>
                <a:ea typeface="PT Sans Caption" panose="020B0603020203020204"/>
                <a:cs typeface="PT Sans Caption" panose="020B0603020203020204"/>
                <a:sym typeface="PT Sans Caption" panose="020B0603020203020204"/>
                <a:hlinkClick r:id="rId4"/>
              </a:rPr>
              <a:t>Freepik</a:t>
            </a:r>
            <a:endParaRPr sz="1200">
              <a:solidFill>
                <a:schemeClr val="accent4"/>
              </a:solidFill>
              <a:latin typeface="PT Sans Caption" panose="020B0603020203020204"/>
              <a:ea typeface="PT Sans Caption" panose="020B0603020203020204"/>
              <a:cs typeface="PT Sans Caption" panose="020B0603020203020204"/>
              <a:sym typeface="PT Sans Caption" panose="020B0603020203020204"/>
            </a:endParaRPr>
          </a:p>
        </p:txBody>
      </p:sp>
      <p:sp>
        <p:nvSpPr>
          <p:cNvPr id="540" name="Google Shape;540;p32"/>
          <p:cNvSpPr/>
          <p:nvPr/>
        </p:nvSpPr>
        <p:spPr>
          <a:xfrm rot="-8592930" flipH="1">
            <a:off x="-2438735" y="2962934"/>
            <a:ext cx="2881672" cy="266770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rot="172230" flipH="1">
            <a:off x="5242781" y="-662942"/>
            <a:ext cx="5202343" cy="3729631"/>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rot="-1758191">
            <a:off x="6593862" y="4140295"/>
            <a:ext cx="4508497" cy="2463427"/>
          </a:xfrm>
          <a:custGeom>
            <a:avLst/>
            <a:gdLst/>
            <a:ahLst/>
            <a:cxnLst/>
            <a:rect l="l" t="t" r="r" b="b"/>
            <a:pathLst>
              <a:path w="72831" h="39796" extrusionOk="0">
                <a:moveTo>
                  <a:pt x="51355" y="1"/>
                </a:moveTo>
                <a:cubicBezTo>
                  <a:pt x="48560" y="1"/>
                  <a:pt x="45745" y="363"/>
                  <a:pt x="43017" y="959"/>
                </a:cubicBezTo>
                <a:cubicBezTo>
                  <a:pt x="36773" y="2325"/>
                  <a:pt x="30653" y="4905"/>
                  <a:pt x="24300" y="4905"/>
                </a:cubicBezTo>
                <a:cubicBezTo>
                  <a:pt x="23845" y="4905"/>
                  <a:pt x="23389" y="4892"/>
                  <a:pt x="22932" y="4864"/>
                </a:cubicBezTo>
                <a:cubicBezTo>
                  <a:pt x="19047" y="4635"/>
                  <a:pt x="14989" y="3395"/>
                  <a:pt x="11190" y="3395"/>
                </a:cubicBezTo>
                <a:cubicBezTo>
                  <a:pt x="9260" y="3395"/>
                  <a:pt x="7396" y="3715"/>
                  <a:pt x="5656" y="4650"/>
                </a:cubicBezTo>
                <a:cubicBezTo>
                  <a:pt x="1965" y="6626"/>
                  <a:pt x="0" y="11341"/>
                  <a:pt x="1191" y="15342"/>
                </a:cubicBezTo>
                <a:cubicBezTo>
                  <a:pt x="2000" y="18056"/>
                  <a:pt x="3989" y="20211"/>
                  <a:pt x="5513" y="22592"/>
                </a:cubicBezTo>
                <a:cubicBezTo>
                  <a:pt x="8180" y="26748"/>
                  <a:pt x="7918" y="32296"/>
                  <a:pt x="11192" y="35880"/>
                </a:cubicBezTo>
                <a:cubicBezTo>
                  <a:pt x="13364" y="38261"/>
                  <a:pt x="16634" y="39795"/>
                  <a:pt x="19842" y="39795"/>
                </a:cubicBezTo>
                <a:cubicBezTo>
                  <a:pt x="21767" y="39795"/>
                  <a:pt x="23671" y="39242"/>
                  <a:pt x="25301" y="37987"/>
                </a:cubicBezTo>
                <a:cubicBezTo>
                  <a:pt x="30182" y="34225"/>
                  <a:pt x="30944" y="26355"/>
                  <a:pt x="36409" y="23497"/>
                </a:cubicBezTo>
                <a:cubicBezTo>
                  <a:pt x="37782" y="22777"/>
                  <a:pt x="39260" y="22481"/>
                  <a:pt x="40776" y="22481"/>
                </a:cubicBezTo>
                <a:cubicBezTo>
                  <a:pt x="43742" y="22481"/>
                  <a:pt x="46851" y="23614"/>
                  <a:pt x="49602" y="24914"/>
                </a:cubicBezTo>
                <a:cubicBezTo>
                  <a:pt x="53250" y="26644"/>
                  <a:pt x="57074" y="28688"/>
                  <a:pt x="61033" y="28688"/>
                </a:cubicBezTo>
                <a:cubicBezTo>
                  <a:pt x="61570" y="28688"/>
                  <a:pt x="62109" y="28650"/>
                  <a:pt x="62651" y="28569"/>
                </a:cubicBezTo>
                <a:cubicBezTo>
                  <a:pt x="68663" y="27676"/>
                  <a:pt x="72831" y="21104"/>
                  <a:pt x="72104" y="15068"/>
                </a:cubicBezTo>
                <a:cubicBezTo>
                  <a:pt x="71366" y="9031"/>
                  <a:pt x="66616" y="3983"/>
                  <a:pt x="60972" y="1721"/>
                </a:cubicBezTo>
                <a:cubicBezTo>
                  <a:pt x="57913" y="504"/>
                  <a:pt x="54648" y="1"/>
                  <a:pt x="5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32"/>
          <p:cNvGrpSpPr/>
          <p:nvPr/>
        </p:nvGrpSpPr>
        <p:grpSpPr>
          <a:xfrm rot="-2365545">
            <a:off x="7214218" y="3027267"/>
            <a:ext cx="669716" cy="772519"/>
            <a:chOff x="2963892" y="6575936"/>
            <a:chExt cx="378131" cy="436191"/>
          </a:xfrm>
        </p:grpSpPr>
        <p:sp>
          <p:nvSpPr>
            <p:cNvPr id="544" name="Google Shape;544;p32"/>
            <p:cNvSpPr/>
            <p:nvPr/>
          </p:nvSpPr>
          <p:spPr>
            <a:xfrm rot="5621274">
              <a:off x="2963295" y="6785233"/>
              <a:ext cx="228004" cy="212584"/>
            </a:xfrm>
            <a:custGeom>
              <a:avLst/>
              <a:gdLst/>
              <a:ahLst/>
              <a:cxnLst/>
              <a:rect l="l" t="t" r="r" b="b"/>
              <a:pathLst>
                <a:path w="12324" h="11489" extrusionOk="0">
                  <a:moveTo>
                    <a:pt x="6216" y="0"/>
                  </a:moveTo>
                  <a:cubicBezTo>
                    <a:pt x="5168" y="0"/>
                    <a:pt x="4121" y="574"/>
                    <a:pt x="3048" y="1881"/>
                  </a:cubicBezTo>
                  <a:cubicBezTo>
                    <a:pt x="1774" y="3429"/>
                    <a:pt x="0" y="4881"/>
                    <a:pt x="1155" y="7072"/>
                  </a:cubicBezTo>
                  <a:cubicBezTo>
                    <a:pt x="1905" y="8489"/>
                    <a:pt x="4453" y="11025"/>
                    <a:pt x="5989" y="11406"/>
                  </a:cubicBezTo>
                  <a:cubicBezTo>
                    <a:pt x="6217" y="11463"/>
                    <a:pt x="6430" y="11489"/>
                    <a:pt x="6630" y="11489"/>
                  </a:cubicBezTo>
                  <a:cubicBezTo>
                    <a:pt x="8445" y="11489"/>
                    <a:pt x="9164" y="9312"/>
                    <a:pt x="9882" y="7917"/>
                  </a:cubicBezTo>
                  <a:cubicBezTo>
                    <a:pt x="10513" y="6691"/>
                    <a:pt x="12323" y="3595"/>
                    <a:pt x="10323" y="2512"/>
                  </a:cubicBezTo>
                  <a:cubicBezTo>
                    <a:pt x="8916" y="951"/>
                    <a:pt x="7565"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rot="5621274">
              <a:off x="3240340" y="6749295"/>
              <a:ext cx="99368" cy="97808"/>
            </a:xfrm>
            <a:custGeom>
              <a:avLst/>
              <a:gdLst/>
              <a:ahLst/>
              <a:cxnLst/>
              <a:rect l="l" t="t" r="r" b="b"/>
              <a:pathLst>
                <a:path w="5371" h="5286" extrusionOk="0">
                  <a:moveTo>
                    <a:pt x="1727" y="0"/>
                  </a:moveTo>
                  <a:cubicBezTo>
                    <a:pt x="1690" y="0"/>
                    <a:pt x="1654" y="2"/>
                    <a:pt x="1620" y="5"/>
                  </a:cubicBezTo>
                  <a:cubicBezTo>
                    <a:pt x="489" y="112"/>
                    <a:pt x="524" y="1374"/>
                    <a:pt x="417" y="2208"/>
                  </a:cubicBezTo>
                  <a:cubicBezTo>
                    <a:pt x="322" y="2863"/>
                    <a:pt x="1" y="4553"/>
                    <a:pt x="1072" y="4720"/>
                  </a:cubicBezTo>
                  <a:cubicBezTo>
                    <a:pt x="1724" y="5076"/>
                    <a:pt x="2311" y="5286"/>
                    <a:pt x="2819" y="5286"/>
                  </a:cubicBezTo>
                  <a:cubicBezTo>
                    <a:pt x="3535" y="5286"/>
                    <a:pt x="4096" y="4868"/>
                    <a:pt x="4465" y="3851"/>
                  </a:cubicBezTo>
                  <a:cubicBezTo>
                    <a:pt x="4787" y="2946"/>
                    <a:pt x="5370" y="2005"/>
                    <a:pt x="4489" y="1196"/>
                  </a:cubicBezTo>
                  <a:cubicBezTo>
                    <a:pt x="3955" y="696"/>
                    <a:pt x="2509"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rot="5621274">
              <a:off x="3013868" y="6580156"/>
              <a:ext cx="107730" cy="105876"/>
            </a:xfrm>
            <a:custGeom>
              <a:avLst/>
              <a:gdLst/>
              <a:ahLst/>
              <a:cxnLst/>
              <a:rect l="l" t="t" r="r" b="b"/>
              <a:pathLst>
                <a:path w="5823" h="5722" extrusionOk="0">
                  <a:moveTo>
                    <a:pt x="1887" y="1"/>
                  </a:moveTo>
                  <a:cubicBezTo>
                    <a:pt x="1844" y="1"/>
                    <a:pt x="1802" y="3"/>
                    <a:pt x="1762" y="7"/>
                  </a:cubicBezTo>
                  <a:cubicBezTo>
                    <a:pt x="548" y="114"/>
                    <a:pt x="584" y="1495"/>
                    <a:pt x="465" y="2388"/>
                  </a:cubicBezTo>
                  <a:cubicBezTo>
                    <a:pt x="358" y="3102"/>
                    <a:pt x="0" y="4924"/>
                    <a:pt x="1167" y="5115"/>
                  </a:cubicBezTo>
                  <a:cubicBezTo>
                    <a:pt x="1873" y="5495"/>
                    <a:pt x="2508" y="5721"/>
                    <a:pt x="3058" y="5721"/>
                  </a:cubicBezTo>
                  <a:cubicBezTo>
                    <a:pt x="3834" y="5721"/>
                    <a:pt x="4442" y="5270"/>
                    <a:pt x="4846" y="4162"/>
                  </a:cubicBezTo>
                  <a:cubicBezTo>
                    <a:pt x="5203" y="3186"/>
                    <a:pt x="5822" y="2162"/>
                    <a:pt x="4882" y="1293"/>
                  </a:cubicBezTo>
                  <a:cubicBezTo>
                    <a:pt x="4293" y="760"/>
                    <a:pt x="2743" y="1"/>
                    <a:pt x="1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2"/>
          <p:cNvGrpSpPr/>
          <p:nvPr/>
        </p:nvGrpSpPr>
        <p:grpSpPr>
          <a:xfrm>
            <a:off x="7389699" y="4273399"/>
            <a:ext cx="1498599" cy="1022076"/>
            <a:chOff x="7331424" y="4350049"/>
            <a:chExt cx="1498599" cy="1022076"/>
          </a:xfrm>
        </p:grpSpPr>
        <p:sp>
          <p:nvSpPr>
            <p:cNvPr id="548" name="Google Shape;548;p32"/>
            <p:cNvSpPr/>
            <p:nvPr/>
          </p:nvSpPr>
          <p:spPr>
            <a:xfrm>
              <a:off x="7331424" y="4350049"/>
              <a:ext cx="1498599" cy="1022076"/>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7414472" y="4440332"/>
              <a:ext cx="1301434" cy="904269"/>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7489949" y="4520471"/>
              <a:ext cx="1099830" cy="809023"/>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7582281" y="4662253"/>
              <a:ext cx="913368" cy="646801"/>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7639561" y="4785725"/>
              <a:ext cx="804138" cy="498899"/>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7736368" y="4866610"/>
              <a:ext cx="597239" cy="403803"/>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7822473" y="4921130"/>
              <a:ext cx="458288" cy="345291"/>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7897540" y="5016073"/>
              <a:ext cx="324146" cy="229051"/>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7928604" y="5113478"/>
              <a:ext cx="213164" cy="135633"/>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7990321" y="5175643"/>
              <a:ext cx="123475" cy="98340"/>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2"/>
          <p:cNvSpPr/>
          <p:nvPr/>
        </p:nvSpPr>
        <p:spPr>
          <a:xfrm rot="1704555">
            <a:off x="4268175" y="551576"/>
            <a:ext cx="6351101" cy="4040341"/>
          </a:xfrm>
          <a:custGeom>
            <a:avLst/>
            <a:gdLst/>
            <a:ahLst/>
            <a:cxnLst/>
            <a:rect l="l" t="t" r="r" b="b"/>
            <a:pathLst>
              <a:path w="156785" h="87779" extrusionOk="0">
                <a:moveTo>
                  <a:pt x="156785" y="87779"/>
                </a:moveTo>
                <a:cubicBezTo>
                  <a:pt x="153723" y="75533"/>
                  <a:pt x="151731" y="62504"/>
                  <a:pt x="145115" y="51754"/>
                </a:cubicBezTo>
                <a:cubicBezTo>
                  <a:pt x="139210" y="42159"/>
                  <a:pt x="128584" y="34930"/>
                  <a:pt x="117715" y="31966"/>
                </a:cubicBezTo>
                <a:cubicBezTo>
                  <a:pt x="90628" y="24579"/>
                  <a:pt x="61221" y="36851"/>
                  <a:pt x="33488" y="32473"/>
                </a:cubicBezTo>
                <a:cubicBezTo>
                  <a:pt x="22087" y="30673"/>
                  <a:pt x="12285" y="21697"/>
                  <a:pt x="5074" y="12685"/>
                </a:cubicBezTo>
                <a:cubicBezTo>
                  <a:pt x="2229" y="9129"/>
                  <a:pt x="2038" y="4072"/>
                  <a:pt x="0" y="0"/>
                </a:cubicBezTo>
              </a:path>
            </a:pathLst>
          </a:custGeom>
          <a:noFill/>
          <a:ln w="19050" cap="flat" cmpd="sng">
            <a:solidFill>
              <a:schemeClr val="dk2"/>
            </a:solidFill>
            <a:prstDash val="solid"/>
            <a:round/>
            <a:headEnd type="none" w="med" len="med"/>
            <a:tailEnd type="none" w="med" len="med"/>
          </a:ln>
        </p:spPr>
      </p:sp>
      <p:grpSp>
        <p:nvGrpSpPr>
          <p:cNvPr id="559" name="Google Shape;559;p32"/>
          <p:cNvGrpSpPr/>
          <p:nvPr/>
        </p:nvGrpSpPr>
        <p:grpSpPr>
          <a:xfrm flipH="1">
            <a:off x="-756790" y="2184794"/>
            <a:ext cx="1601975" cy="500283"/>
            <a:chOff x="406875" y="1912875"/>
            <a:chExt cx="1054625" cy="329350"/>
          </a:xfrm>
        </p:grpSpPr>
        <p:sp>
          <p:nvSpPr>
            <p:cNvPr id="560" name="Google Shape;560;p32"/>
            <p:cNvSpPr/>
            <p:nvPr/>
          </p:nvSpPr>
          <p:spPr>
            <a:xfrm>
              <a:off x="927475" y="2223375"/>
              <a:ext cx="518250" cy="18850"/>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645300" y="2162900"/>
              <a:ext cx="809650" cy="32650"/>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406875" y="2084200"/>
              <a:ext cx="1054625" cy="31625"/>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418000" y="2029850"/>
              <a:ext cx="1039050" cy="40800"/>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521775" y="1973150"/>
              <a:ext cx="936100" cy="5892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056075" y="1912875"/>
              <a:ext cx="384000" cy="33950"/>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2"/>
          <p:cNvSpPr txBox="1">
            <a:spLocks noGrp="1"/>
          </p:cNvSpPr>
          <p:nvPr>
            <p:ph type="ctrTitle"/>
          </p:nvPr>
        </p:nvSpPr>
        <p:spPr>
          <a:xfrm>
            <a:off x="1052464" y="464228"/>
            <a:ext cx="5086200" cy="111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5200"/>
              <a:buNone/>
              <a:defRPr sz="9000" b="1">
                <a:solidFill>
                  <a:schemeClr val="dk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67" name="Google Shape;567;p32"/>
          <p:cNvSpPr txBox="1">
            <a:spLocks noGrp="1"/>
          </p:cNvSpPr>
          <p:nvPr>
            <p:ph type="subTitle" idx="1"/>
          </p:nvPr>
        </p:nvSpPr>
        <p:spPr>
          <a:xfrm>
            <a:off x="1136783" y="1923412"/>
            <a:ext cx="3755700" cy="8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5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68" name="Google Shape;568;p32"/>
          <p:cNvSpPr txBox="1">
            <a:spLocks noGrp="1"/>
          </p:cNvSpPr>
          <p:nvPr>
            <p:ph type="subTitle" idx="2"/>
          </p:nvPr>
        </p:nvSpPr>
        <p:spPr>
          <a:xfrm>
            <a:off x="1136783" y="1548354"/>
            <a:ext cx="3638700" cy="45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23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69"/>
        <p:cNvGrpSpPr/>
        <p:nvPr/>
      </p:nvGrpSpPr>
      <p:grpSpPr>
        <a:xfrm>
          <a:off x="0" y="0"/>
          <a:ext cx="0" cy="0"/>
          <a:chOff x="0" y="0"/>
          <a:chExt cx="0" cy="0"/>
        </a:xfrm>
      </p:grpSpPr>
      <p:grpSp>
        <p:nvGrpSpPr>
          <p:cNvPr id="570" name="Google Shape;570;p33"/>
          <p:cNvGrpSpPr/>
          <p:nvPr/>
        </p:nvGrpSpPr>
        <p:grpSpPr>
          <a:xfrm>
            <a:off x="-397525" y="-1214398"/>
            <a:ext cx="10930152" cy="6414379"/>
            <a:chOff x="-397525" y="-1214398"/>
            <a:chExt cx="10930152" cy="6414379"/>
          </a:xfrm>
        </p:grpSpPr>
        <p:sp>
          <p:nvSpPr>
            <p:cNvPr id="571" name="Google Shape;571;p33"/>
            <p:cNvSpPr/>
            <p:nvPr/>
          </p:nvSpPr>
          <p:spPr>
            <a:xfrm flipH="1">
              <a:off x="7860335" y="3545453"/>
              <a:ext cx="2672293" cy="1592487"/>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flipH="1">
              <a:off x="-397525" y="3571650"/>
              <a:ext cx="3173599" cy="1592496"/>
            </a:xfrm>
            <a:custGeom>
              <a:avLst/>
              <a:gdLst/>
              <a:ahLst/>
              <a:cxnLst/>
              <a:rect l="l" t="t" r="r" b="b"/>
              <a:pathLst>
                <a:path w="34743" h="16340" extrusionOk="0">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6684525" y="-38975"/>
              <a:ext cx="2476825" cy="2676713"/>
            </a:xfrm>
            <a:custGeom>
              <a:avLst/>
              <a:gdLst/>
              <a:ahLst/>
              <a:cxnLst/>
              <a:rect l="l" t="t" r="r" b="b"/>
              <a:pathLst>
                <a:path w="99073" h="105507" extrusionOk="0">
                  <a:moveTo>
                    <a:pt x="99073" y="105507"/>
                  </a:moveTo>
                  <a:cubicBezTo>
                    <a:pt x="88801" y="102938"/>
                    <a:pt x="81814" y="89905"/>
                    <a:pt x="81060" y="79344"/>
                  </a:cubicBezTo>
                  <a:cubicBezTo>
                    <a:pt x="80279" y="68409"/>
                    <a:pt x="82683" y="54120"/>
                    <a:pt x="74198" y="47178"/>
                  </a:cubicBezTo>
                  <a:cubicBezTo>
                    <a:pt x="71258" y="44772"/>
                    <a:pt x="67274" y="43318"/>
                    <a:pt x="63475" y="43318"/>
                  </a:cubicBezTo>
                  <a:cubicBezTo>
                    <a:pt x="59230" y="43318"/>
                    <a:pt x="55302" y="48161"/>
                    <a:pt x="54469" y="52324"/>
                  </a:cubicBezTo>
                  <a:cubicBezTo>
                    <a:pt x="53885" y="55241"/>
                    <a:pt x="58808" y="57840"/>
                    <a:pt x="61760" y="57471"/>
                  </a:cubicBezTo>
                  <a:cubicBezTo>
                    <a:pt x="64671" y="57107"/>
                    <a:pt x="67617" y="54342"/>
                    <a:pt x="68193" y="51466"/>
                  </a:cubicBezTo>
                  <a:cubicBezTo>
                    <a:pt x="71041" y="37233"/>
                    <a:pt x="39989" y="44185"/>
                    <a:pt x="26591" y="38600"/>
                  </a:cubicBezTo>
                  <a:cubicBezTo>
                    <a:pt x="17260" y="34711"/>
                    <a:pt x="8899" y="26542"/>
                    <a:pt x="5147" y="17155"/>
                  </a:cubicBezTo>
                  <a:cubicBezTo>
                    <a:pt x="2931" y="11611"/>
                    <a:pt x="4222" y="4222"/>
                    <a:pt x="0" y="0"/>
                  </a:cubicBezTo>
                </a:path>
              </a:pathLst>
            </a:custGeom>
            <a:noFill/>
            <a:ln w="19050" cap="flat" cmpd="sng">
              <a:solidFill>
                <a:schemeClr val="dk2"/>
              </a:solidFill>
              <a:prstDash val="solid"/>
              <a:round/>
              <a:headEnd type="none" w="med" len="med"/>
              <a:tailEnd type="none" w="med" len="med"/>
            </a:ln>
          </p:spPr>
        </p:sp>
        <p:sp>
          <p:nvSpPr>
            <p:cNvPr id="574" name="Google Shape;574;p33"/>
            <p:cNvSpPr/>
            <p:nvPr/>
          </p:nvSpPr>
          <p:spPr>
            <a:xfrm>
              <a:off x="-261587" y="2637750"/>
              <a:ext cx="2901727" cy="2562231"/>
            </a:xfrm>
            <a:custGeom>
              <a:avLst/>
              <a:gdLst/>
              <a:ahLst/>
              <a:cxnLst/>
              <a:rect l="l" t="t" r="r" b="b"/>
              <a:pathLst>
                <a:path w="114084" h="99931" extrusionOk="0">
                  <a:moveTo>
                    <a:pt x="0" y="0"/>
                  </a:moveTo>
                  <a:cubicBezTo>
                    <a:pt x="8731" y="0"/>
                    <a:pt x="16057" y="11452"/>
                    <a:pt x="16727" y="20158"/>
                  </a:cubicBezTo>
                  <a:cubicBezTo>
                    <a:pt x="17565" y="31051"/>
                    <a:pt x="13333" y="44222"/>
                    <a:pt x="20158" y="52753"/>
                  </a:cubicBezTo>
                  <a:cubicBezTo>
                    <a:pt x="27347" y="61740"/>
                    <a:pt x="39547" y="67554"/>
                    <a:pt x="51038" y="68193"/>
                  </a:cubicBezTo>
                  <a:cubicBezTo>
                    <a:pt x="60754" y="68733"/>
                    <a:pt x="71499" y="65128"/>
                    <a:pt x="80202" y="69480"/>
                  </a:cubicBezTo>
                  <a:cubicBezTo>
                    <a:pt x="93784" y="76271"/>
                    <a:pt x="98899" y="99931"/>
                    <a:pt x="114084" y="99931"/>
                  </a:cubicBezTo>
                </a:path>
              </a:pathLst>
            </a:custGeom>
            <a:noFill/>
            <a:ln w="19050" cap="flat" cmpd="sng">
              <a:solidFill>
                <a:schemeClr val="dk2"/>
              </a:solidFill>
              <a:prstDash val="solid"/>
              <a:round/>
              <a:headEnd type="none" w="med" len="med"/>
              <a:tailEnd type="none" w="med" len="med"/>
            </a:ln>
          </p:spPr>
        </p:sp>
        <p:sp>
          <p:nvSpPr>
            <p:cNvPr id="575" name="Google Shape;575;p33"/>
            <p:cNvSpPr/>
            <p:nvPr/>
          </p:nvSpPr>
          <p:spPr>
            <a:xfrm rot="-877307" flipH="1">
              <a:off x="7041054" y="-851595"/>
              <a:ext cx="3165559" cy="2269433"/>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576"/>
        <p:cNvGrpSpPr/>
        <p:nvPr/>
      </p:nvGrpSpPr>
      <p:grpSpPr>
        <a:xfrm>
          <a:off x="0" y="0"/>
          <a:ext cx="0" cy="0"/>
          <a:chOff x="0" y="0"/>
          <a:chExt cx="0" cy="0"/>
        </a:xfrm>
      </p:grpSpPr>
      <p:grpSp>
        <p:nvGrpSpPr>
          <p:cNvPr id="577" name="Google Shape;577;p34"/>
          <p:cNvGrpSpPr/>
          <p:nvPr/>
        </p:nvGrpSpPr>
        <p:grpSpPr>
          <a:xfrm>
            <a:off x="-1490170" y="-870250"/>
            <a:ext cx="12906278" cy="7712881"/>
            <a:chOff x="-1490170" y="-870250"/>
            <a:chExt cx="12906278" cy="7712881"/>
          </a:xfrm>
        </p:grpSpPr>
        <p:sp>
          <p:nvSpPr>
            <p:cNvPr id="578" name="Google Shape;578;p34"/>
            <p:cNvSpPr/>
            <p:nvPr/>
          </p:nvSpPr>
          <p:spPr>
            <a:xfrm rot="-6632008" flipH="1">
              <a:off x="-1174633" y="3086593"/>
              <a:ext cx="2899229" cy="2683926"/>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1261300" y="-870250"/>
              <a:ext cx="2168450" cy="1644575"/>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rot="-2244885">
              <a:off x="7847049" y="3793257"/>
              <a:ext cx="3193502" cy="231763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rot="10800000" flipH="1">
              <a:off x="6892359" y="-84039"/>
              <a:ext cx="3095080" cy="1455649"/>
            </a:xfrm>
            <a:custGeom>
              <a:avLst/>
              <a:gdLst/>
              <a:ahLst/>
              <a:cxnLst/>
              <a:rect l="l" t="t" r="r" b="b"/>
              <a:pathLst>
                <a:path w="34743" h="16340" extrusionOk="0">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rot="3949580">
              <a:off x="400379" y="-775785"/>
              <a:ext cx="1259663" cy="3344069"/>
            </a:xfrm>
            <a:custGeom>
              <a:avLst/>
              <a:gdLst/>
              <a:ahLst/>
              <a:cxnLst/>
              <a:rect l="l" t="t" r="r" b="b"/>
              <a:pathLst>
                <a:path w="50387" h="133764" extrusionOk="0">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w="19050" cap="flat" cmpd="sng">
              <a:solidFill>
                <a:schemeClr val="dk2"/>
              </a:solidFill>
              <a:prstDash val="solid"/>
              <a:round/>
              <a:headEnd type="none" w="med" len="med"/>
              <a:tailEnd type="none" w="med" len="med"/>
            </a:ln>
          </p:spPr>
        </p:sp>
        <p:sp>
          <p:nvSpPr>
            <p:cNvPr id="583" name="Google Shape;583;p34"/>
            <p:cNvSpPr/>
            <p:nvPr/>
          </p:nvSpPr>
          <p:spPr>
            <a:xfrm rot="1740305" flipH="1">
              <a:off x="7435792" y="3175112"/>
              <a:ext cx="1259708" cy="3344189"/>
            </a:xfrm>
            <a:custGeom>
              <a:avLst/>
              <a:gdLst/>
              <a:ahLst/>
              <a:cxnLst/>
              <a:rect l="l" t="t" r="r" b="b"/>
              <a:pathLst>
                <a:path w="50387" h="133764" extrusionOk="0">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3508649" y="-1366940"/>
            <a:ext cx="14925419" cy="8916341"/>
            <a:chOff x="-3508649" y="-1366940"/>
            <a:chExt cx="14925419" cy="8916341"/>
          </a:xfrm>
        </p:grpSpPr>
        <p:sp>
          <p:nvSpPr>
            <p:cNvPr id="10" name="Google Shape;10;p2"/>
            <p:cNvSpPr/>
            <p:nvPr/>
          </p:nvSpPr>
          <p:spPr>
            <a:xfrm rot="-5400000">
              <a:off x="1194571" y="4689886"/>
              <a:ext cx="3037168" cy="2204180"/>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758191">
              <a:off x="6593862" y="4140295"/>
              <a:ext cx="4508497" cy="2463427"/>
            </a:xfrm>
            <a:custGeom>
              <a:avLst/>
              <a:gdLst/>
              <a:ahLst/>
              <a:cxnLst/>
              <a:rect l="l" t="t" r="r" b="b"/>
              <a:pathLst>
                <a:path w="72831" h="39796" extrusionOk="0">
                  <a:moveTo>
                    <a:pt x="51355" y="1"/>
                  </a:moveTo>
                  <a:cubicBezTo>
                    <a:pt x="48560" y="1"/>
                    <a:pt x="45745" y="363"/>
                    <a:pt x="43017" y="959"/>
                  </a:cubicBezTo>
                  <a:cubicBezTo>
                    <a:pt x="36773" y="2325"/>
                    <a:pt x="30653" y="4905"/>
                    <a:pt x="24300" y="4905"/>
                  </a:cubicBezTo>
                  <a:cubicBezTo>
                    <a:pt x="23845" y="4905"/>
                    <a:pt x="23389" y="4892"/>
                    <a:pt x="22932" y="4864"/>
                  </a:cubicBezTo>
                  <a:cubicBezTo>
                    <a:pt x="19047" y="4635"/>
                    <a:pt x="14989" y="3395"/>
                    <a:pt x="11190" y="3395"/>
                  </a:cubicBezTo>
                  <a:cubicBezTo>
                    <a:pt x="9260" y="3395"/>
                    <a:pt x="7396" y="3715"/>
                    <a:pt x="5656" y="4650"/>
                  </a:cubicBezTo>
                  <a:cubicBezTo>
                    <a:pt x="1965" y="6626"/>
                    <a:pt x="0" y="11341"/>
                    <a:pt x="1191" y="15342"/>
                  </a:cubicBezTo>
                  <a:cubicBezTo>
                    <a:pt x="2000" y="18056"/>
                    <a:pt x="3989" y="20211"/>
                    <a:pt x="5513" y="22592"/>
                  </a:cubicBezTo>
                  <a:cubicBezTo>
                    <a:pt x="8180" y="26748"/>
                    <a:pt x="7918" y="32296"/>
                    <a:pt x="11192" y="35880"/>
                  </a:cubicBezTo>
                  <a:cubicBezTo>
                    <a:pt x="13364" y="38261"/>
                    <a:pt x="16634" y="39795"/>
                    <a:pt x="19842" y="39795"/>
                  </a:cubicBezTo>
                  <a:cubicBezTo>
                    <a:pt x="21767" y="39795"/>
                    <a:pt x="23671" y="39242"/>
                    <a:pt x="25301" y="37987"/>
                  </a:cubicBezTo>
                  <a:cubicBezTo>
                    <a:pt x="30182" y="34225"/>
                    <a:pt x="30944" y="26355"/>
                    <a:pt x="36409" y="23497"/>
                  </a:cubicBezTo>
                  <a:cubicBezTo>
                    <a:pt x="37782" y="22777"/>
                    <a:pt x="39260" y="22481"/>
                    <a:pt x="40776" y="22481"/>
                  </a:cubicBezTo>
                  <a:cubicBezTo>
                    <a:pt x="43742" y="22481"/>
                    <a:pt x="46851" y="23614"/>
                    <a:pt x="49602" y="24914"/>
                  </a:cubicBezTo>
                  <a:cubicBezTo>
                    <a:pt x="53250" y="26644"/>
                    <a:pt x="57074" y="28688"/>
                    <a:pt x="61033" y="28688"/>
                  </a:cubicBezTo>
                  <a:cubicBezTo>
                    <a:pt x="61570" y="28688"/>
                    <a:pt x="62109" y="28650"/>
                    <a:pt x="62651" y="28569"/>
                  </a:cubicBezTo>
                  <a:cubicBezTo>
                    <a:pt x="68663" y="27676"/>
                    <a:pt x="72831" y="21104"/>
                    <a:pt x="72104" y="15068"/>
                  </a:cubicBezTo>
                  <a:cubicBezTo>
                    <a:pt x="71366" y="9031"/>
                    <a:pt x="66616" y="3983"/>
                    <a:pt x="60972" y="1721"/>
                  </a:cubicBezTo>
                  <a:cubicBezTo>
                    <a:pt x="57913" y="504"/>
                    <a:pt x="54648" y="1"/>
                    <a:pt x="5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907924">
              <a:off x="-3133859" y="3163708"/>
              <a:ext cx="4652256" cy="3528320"/>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407657">
              <a:off x="-558811" y="-647633"/>
              <a:ext cx="3037219" cy="220421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2365545">
              <a:off x="6421168" y="4217542"/>
              <a:ext cx="669716" cy="772519"/>
              <a:chOff x="2963892" y="6575936"/>
              <a:chExt cx="378131" cy="436191"/>
            </a:xfrm>
          </p:grpSpPr>
          <p:sp>
            <p:nvSpPr>
              <p:cNvPr id="15" name="Google Shape;15;p2"/>
              <p:cNvSpPr/>
              <p:nvPr/>
            </p:nvSpPr>
            <p:spPr>
              <a:xfrm rot="5621274">
                <a:off x="2963295" y="6785233"/>
                <a:ext cx="228004" cy="212584"/>
              </a:xfrm>
              <a:custGeom>
                <a:avLst/>
                <a:gdLst/>
                <a:ahLst/>
                <a:cxnLst/>
                <a:rect l="l" t="t" r="r" b="b"/>
                <a:pathLst>
                  <a:path w="12324" h="11489" extrusionOk="0">
                    <a:moveTo>
                      <a:pt x="6216" y="0"/>
                    </a:moveTo>
                    <a:cubicBezTo>
                      <a:pt x="5168" y="0"/>
                      <a:pt x="4121" y="574"/>
                      <a:pt x="3048" y="1881"/>
                    </a:cubicBezTo>
                    <a:cubicBezTo>
                      <a:pt x="1774" y="3429"/>
                      <a:pt x="0" y="4881"/>
                      <a:pt x="1155" y="7072"/>
                    </a:cubicBezTo>
                    <a:cubicBezTo>
                      <a:pt x="1905" y="8489"/>
                      <a:pt x="4453" y="11025"/>
                      <a:pt x="5989" y="11406"/>
                    </a:cubicBezTo>
                    <a:cubicBezTo>
                      <a:pt x="6217" y="11463"/>
                      <a:pt x="6430" y="11489"/>
                      <a:pt x="6630" y="11489"/>
                    </a:cubicBezTo>
                    <a:cubicBezTo>
                      <a:pt x="8445" y="11489"/>
                      <a:pt x="9164" y="9312"/>
                      <a:pt x="9882" y="7917"/>
                    </a:cubicBezTo>
                    <a:cubicBezTo>
                      <a:pt x="10513" y="6691"/>
                      <a:pt x="12323" y="3595"/>
                      <a:pt x="10323" y="2512"/>
                    </a:cubicBezTo>
                    <a:cubicBezTo>
                      <a:pt x="8916" y="951"/>
                      <a:pt x="7565" y="0"/>
                      <a:pt x="6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621274">
                <a:off x="3240340" y="6749295"/>
                <a:ext cx="99368" cy="97808"/>
              </a:xfrm>
              <a:custGeom>
                <a:avLst/>
                <a:gdLst/>
                <a:ahLst/>
                <a:cxnLst/>
                <a:rect l="l" t="t" r="r" b="b"/>
                <a:pathLst>
                  <a:path w="5371" h="5286" extrusionOk="0">
                    <a:moveTo>
                      <a:pt x="1727" y="0"/>
                    </a:moveTo>
                    <a:cubicBezTo>
                      <a:pt x="1690" y="0"/>
                      <a:pt x="1654" y="2"/>
                      <a:pt x="1620" y="5"/>
                    </a:cubicBezTo>
                    <a:cubicBezTo>
                      <a:pt x="489" y="112"/>
                      <a:pt x="524" y="1374"/>
                      <a:pt x="417" y="2208"/>
                    </a:cubicBezTo>
                    <a:cubicBezTo>
                      <a:pt x="322" y="2863"/>
                      <a:pt x="1" y="4553"/>
                      <a:pt x="1072" y="4720"/>
                    </a:cubicBezTo>
                    <a:cubicBezTo>
                      <a:pt x="1724" y="5076"/>
                      <a:pt x="2311" y="5286"/>
                      <a:pt x="2819" y="5286"/>
                    </a:cubicBezTo>
                    <a:cubicBezTo>
                      <a:pt x="3535" y="5286"/>
                      <a:pt x="4096" y="4868"/>
                      <a:pt x="4465" y="3851"/>
                    </a:cubicBezTo>
                    <a:cubicBezTo>
                      <a:pt x="4787" y="2946"/>
                      <a:pt x="5370" y="2005"/>
                      <a:pt x="4489" y="1196"/>
                    </a:cubicBezTo>
                    <a:cubicBezTo>
                      <a:pt x="3955" y="696"/>
                      <a:pt x="250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621274">
                <a:off x="3013868" y="6580156"/>
                <a:ext cx="107730" cy="105876"/>
              </a:xfrm>
              <a:custGeom>
                <a:avLst/>
                <a:gdLst/>
                <a:ahLst/>
                <a:cxnLst/>
                <a:rect l="l" t="t" r="r" b="b"/>
                <a:pathLst>
                  <a:path w="5823" h="5722" extrusionOk="0">
                    <a:moveTo>
                      <a:pt x="1887" y="1"/>
                    </a:moveTo>
                    <a:cubicBezTo>
                      <a:pt x="1844" y="1"/>
                      <a:pt x="1802" y="3"/>
                      <a:pt x="1762" y="7"/>
                    </a:cubicBezTo>
                    <a:cubicBezTo>
                      <a:pt x="548" y="114"/>
                      <a:pt x="584" y="1495"/>
                      <a:pt x="465" y="2388"/>
                    </a:cubicBezTo>
                    <a:cubicBezTo>
                      <a:pt x="358" y="3102"/>
                      <a:pt x="0" y="4924"/>
                      <a:pt x="1167" y="5115"/>
                    </a:cubicBezTo>
                    <a:cubicBezTo>
                      <a:pt x="1873" y="5495"/>
                      <a:pt x="2508" y="5721"/>
                      <a:pt x="3058" y="5721"/>
                    </a:cubicBezTo>
                    <a:cubicBezTo>
                      <a:pt x="3834" y="5721"/>
                      <a:pt x="4442" y="5270"/>
                      <a:pt x="4846" y="4162"/>
                    </a:cubicBezTo>
                    <a:cubicBezTo>
                      <a:pt x="5203" y="3186"/>
                      <a:pt x="5822" y="2162"/>
                      <a:pt x="4882" y="1293"/>
                    </a:cubicBezTo>
                    <a:cubicBezTo>
                      <a:pt x="4293" y="760"/>
                      <a:pt x="2743" y="1"/>
                      <a:pt x="1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rot="172230" flipH="1">
              <a:off x="5242781" y="-662942"/>
              <a:ext cx="5202343" cy="3729631"/>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302924" y="-549775"/>
              <a:ext cx="2769161" cy="2325678"/>
            </a:xfrm>
            <a:custGeom>
              <a:avLst/>
              <a:gdLst/>
              <a:ahLst/>
              <a:cxnLst/>
              <a:rect l="l" t="t" r="r" b="b"/>
              <a:pathLst>
                <a:path w="58139" h="48828" fill="none" extrusionOk="0">
                  <a:moveTo>
                    <a:pt x="3263" y="5298"/>
                  </a:moveTo>
                  <a:cubicBezTo>
                    <a:pt x="3465" y="4953"/>
                    <a:pt x="3691" y="4620"/>
                    <a:pt x="3929" y="4286"/>
                  </a:cubicBezTo>
                  <a:cubicBezTo>
                    <a:pt x="5739" y="1774"/>
                    <a:pt x="8906" y="0"/>
                    <a:pt x="11930" y="703"/>
                  </a:cubicBezTo>
                  <a:cubicBezTo>
                    <a:pt x="14740" y="1345"/>
                    <a:pt x="16669" y="3846"/>
                    <a:pt x="18943" y="5632"/>
                  </a:cubicBezTo>
                  <a:cubicBezTo>
                    <a:pt x="22598" y="8430"/>
                    <a:pt x="27313" y="9466"/>
                    <a:pt x="31802" y="8453"/>
                  </a:cubicBezTo>
                  <a:cubicBezTo>
                    <a:pt x="34802" y="7751"/>
                    <a:pt x="37541" y="6156"/>
                    <a:pt x="40553" y="5596"/>
                  </a:cubicBezTo>
                  <a:cubicBezTo>
                    <a:pt x="46566" y="4465"/>
                    <a:pt x="52793" y="8120"/>
                    <a:pt x="55293" y="13573"/>
                  </a:cubicBezTo>
                  <a:cubicBezTo>
                    <a:pt x="58139" y="19788"/>
                    <a:pt x="56531" y="27134"/>
                    <a:pt x="52757" y="32599"/>
                  </a:cubicBezTo>
                  <a:cubicBezTo>
                    <a:pt x="50947" y="35219"/>
                    <a:pt x="48518" y="37600"/>
                    <a:pt x="45447" y="38457"/>
                  </a:cubicBezTo>
                  <a:cubicBezTo>
                    <a:pt x="43113" y="39124"/>
                    <a:pt x="40613" y="38862"/>
                    <a:pt x="38196" y="39195"/>
                  </a:cubicBezTo>
                  <a:cubicBezTo>
                    <a:pt x="35541" y="39564"/>
                    <a:pt x="33028" y="40672"/>
                    <a:pt x="30957" y="42374"/>
                  </a:cubicBezTo>
                  <a:cubicBezTo>
                    <a:pt x="29599" y="43494"/>
                    <a:pt x="28456" y="44851"/>
                    <a:pt x="27039" y="45875"/>
                  </a:cubicBezTo>
                  <a:cubicBezTo>
                    <a:pt x="22932" y="48827"/>
                    <a:pt x="16681" y="48280"/>
                    <a:pt x="13157" y="44648"/>
                  </a:cubicBezTo>
                  <a:cubicBezTo>
                    <a:pt x="10275" y="41672"/>
                    <a:pt x="9371" y="37374"/>
                    <a:pt x="8275" y="33373"/>
                  </a:cubicBezTo>
                  <a:cubicBezTo>
                    <a:pt x="6918" y="28420"/>
                    <a:pt x="3144" y="25134"/>
                    <a:pt x="1608" y="20479"/>
                  </a:cubicBezTo>
                  <a:cubicBezTo>
                    <a:pt x="0" y="15657"/>
                    <a:pt x="584" y="9704"/>
                    <a:pt x="3263" y="5298"/>
                  </a:cubicBezTo>
                  <a:close/>
                </a:path>
              </a:pathLst>
            </a:custGeom>
            <a:noFill/>
            <a:ln w="190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28975" y="-198969"/>
              <a:ext cx="2560596" cy="1752293"/>
            </a:xfrm>
            <a:custGeom>
              <a:avLst/>
              <a:gdLst/>
              <a:ahLst/>
              <a:cxnLst/>
              <a:rect l="l" t="t" r="r" b="b"/>
              <a:pathLst>
                <a:path w="90753" h="62105" extrusionOk="0">
                  <a:moveTo>
                    <a:pt x="90753" y="61361"/>
                  </a:moveTo>
                  <a:cubicBezTo>
                    <a:pt x="79308" y="65171"/>
                    <a:pt x="63796" y="53320"/>
                    <a:pt x="60330" y="41766"/>
                  </a:cubicBezTo>
                  <a:cubicBezTo>
                    <a:pt x="57675" y="32916"/>
                    <a:pt x="61702" y="21453"/>
                    <a:pt x="55689" y="14437"/>
                  </a:cubicBezTo>
                  <a:cubicBezTo>
                    <a:pt x="50665" y="8574"/>
                    <a:pt x="41173" y="8733"/>
                    <a:pt x="33517" y="7734"/>
                  </a:cubicBezTo>
                  <a:cubicBezTo>
                    <a:pt x="22147" y="6251"/>
                    <a:pt x="10736" y="4025"/>
                    <a:pt x="0" y="0"/>
                  </a:cubicBezTo>
                </a:path>
              </a:pathLst>
            </a:custGeom>
            <a:noFill/>
            <a:ln w="19050" cap="flat" cmpd="sng">
              <a:solidFill>
                <a:schemeClr val="dk2"/>
              </a:solidFill>
              <a:prstDash val="solid"/>
              <a:round/>
              <a:headEnd type="none" w="med" len="med"/>
              <a:tailEnd type="none" w="med" len="med"/>
            </a:ln>
          </p:spPr>
        </p:sp>
        <p:sp>
          <p:nvSpPr>
            <p:cNvPr id="21" name="Google Shape;21;p2"/>
            <p:cNvSpPr/>
            <p:nvPr/>
          </p:nvSpPr>
          <p:spPr>
            <a:xfrm rot="-2700000">
              <a:off x="-1130977" y="4115474"/>
              <a:ext cx="2779025" cy="1337926"/>
            </a:xfrm>
            <a:custGeom>
              <a:avLst/>
              <a:gdLst/>
              <a:ahLst/>
              <a:cxnLst/>
              <a:rect l="l" t="t" r="r" b="b"/>
              <a:pathLst>
                <a:path w="211184" h="83243" extrusionOk="0">
                  <a:moveTo>
                    <a:pt x="0" y="7154"/>
                  </a:moveTo>
                  <a:cubicBezTo>
                    <a:pt x="23413" y="-8457"/>
                    <a:pt x="65158" y="3583"/>
                    <a:pt x="82316" y="25888"/>
                  </a:cubicBezTo>
                  <a:cubicBezTo>
                    <a:pt x="86706" y="31595"/>
                    <a:pt x="86489" y="42595"/>
                    <a:pt x="81181" y="47460"/>
                  </a:cubicBezTo>
                  <a:cubicBezTo>
                    <a:pt x="75880" y="52319"/>
                    <a:pt x="62280" y="54136"/>
                    <a:pt x="59608" y="47460"/>
                  </a:cubicBezTo>
                  <a:cubicBezTo>
                    <a:pt x="53490" y="32176"/>
                    <a:pt x="94522" y="39619"/>
                    <a:pt x="108998" y="47460"/>
                  </a:cubicBezTo>
                  <a:cubicBezTo>
                    <a:pt x="128069" y="57790"/>
                    <a:pt x="145077" y="72749"/>
                    <a:pt x="165768" y="79251"/>
                  </a:cubicBezTo>
                  <a:cubicBezTo>
                    <a:pt x="180228" y="83795"/>
                    <a:pt x="196257" y="84156"/>
                    <a:pt x="211184" y="81522"/>
                  </a:cubicBezTo>
                </a:path>
              </a:pathLst>
            </a:custGeom>
            <a:noFill/>
            <a:ln w="19050" cap="flat" cmpd="sng">
              <a:solidFill>
                <a:schemeClr val="dk2"/>
              </a:solidFill>
              <a:prstDash val="solid"/>
              <a:round/>
              <a:headEnd type="none" w="med" len="med"/>
              <a:tailEnd type="none" w="med" len="med"/>
            </a:ln>
          </p:spPr>
        </p:sp>
        <p:grpSp>
          <p:nvGrpSpPr>
            <p:cNvPr id="22" name="Google Shape;22;p2"/>
            <p:cNvGrpSpPr/>
            <p:nvPr/>
          </p:nvGrpSpPr>
          <p:grpSpPr>
            <a:xfrm>
              <a:off x="7389699" y="4273399"/>
              <a:ext cx="1498599" cy="1022076"/>
              <a:chOff x="7331424" y="4350049"/>
              <a:chExt cx="1498599" cy="1022076"/>
            </a:xfrm>
          </p:grpSpPr>
          <p:sp>
            <p:nvSpPr>
              <p:cNvPr id="23" name="Google Shape;23;p2"/>
              <p:cNvSpPr/>
              <p:nvPr/>
            </p:nvSpPr>
            <p:spPr>
              <a:xfrm>
                <a:off x="7331424" y="4350049"/>
                <a:ext cx="1498599" cy="1022076"/>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4472" y="4440332"/>
                <a:ext cx="1301434" cy="904269"/>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489949" y="4520471"/>
                <a:ext cx="1099830" cy="809023"/>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582281" y="4662253"/>
                <a:ext cx="913368" cy="646801"/>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639561" y="4785725"/>
                <a:ext cx="804138" cy="498899"/>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736368" y="4866610"/>
                <a:ext cx="597239" cy="403803"/>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822473" y="4921130"/>
                <a:ext cx="458288" cy="345291"/>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97540" y="5016073"/>
                <a:ext cx="324146" cy="229051"/>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28604" y="5113478"/>
                <a:ext cx="213164" cy="135633"/>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90321" y="5175643"/>
                <a:ext cx="123475" cy="98340"/>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Google Shape;33;p2"/>
          <p:cNvSpPr txBox="1">
            <a:spLocks noGrp="1"/>
          </p:cNvSpPr>
          <p:nvPr>
            <p:ph type="ctrTitle"/>
          </p:nvPr>
        </p:nvSpPr>
        <p:spPr>
          <a:xfrm>
            <a:off x="973400" y="1600125"/>
            <a:ext cx="6725400" cy="1905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800">
                <a:latin typeface="Convergence"/>
                <a:ea typeface="Convergence"/>
                <a:cs typeface="Convergence"/>
                <a:sym typeface="Convergenc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4" name="Google Shape;34;p2"/>
          <p:cNvSpPr txBox="1">
            <a:spLocks noGrp="1"/>
          </p:cNvSpPr>
          <p:nvPr>
            <p:ph type="subTitle" idx="1"/>
          </p:nvPr>
        </p:nvSpPr>
        <p:spPr>
          <a:xfrm>
            <a:off x="973400" y="3458788"/>
            <a:ext cx="4686900" cy="436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4"/>
              </a:buClr>
              <a:buSzPts val="2800"/>
              <a:buNone/>
              <a:defRPr sz="1800">
                <a:solidFill>
                  <a:schemeClr val="dk1"/>
                </a:solidFill>
                <a:latin typeface="PT Sans Caption"/>
                <a:ea typeface="PT Sans Caption"/>
                <a:cs typeface="PT Sans Caption"/>
                <a:sym typeface="PT Sans Caption"/>
              </a:defRPr>
            </a:lvl1pPr>
            <a:lvl2pPr lvl="1" algn="ctr">
              <a:lnSpc>
                <a:spcPct val="100000"/>
              </a:lnSpc>
              <a:spcBef>
                <a:spcPts val="0"/>
              </a:spcBef>
              <a:spcAft>
                <a:spcPts val="0"/>
              </a:spcAft>
              <a:buClr>
                <a:schemeClr val="accent4"/>
              </a:buClr>
              <a:buSzPts val="2800"/>
              <a:buNone/>
              <a:defRPr sz="2800">
                <a:solidFill>
                  <a:schemeClr val="accent4"/>
                </a:solidFill>
              </a:defRPr>
            </a:lvl2pPr>
            <a:lvl3pPr lvl="2" algn="ctr">
              <a:lnSpc>
                <a:spcPct val="100000"/>
              </a:lnSpc>
              <a:spcBef>
                <a:spcPts val="0"/>
              </a:spcBef>
              <a:spcAft>
                <a:spcPts val="0"/>
              </a:spcAft>
              <a:buClr>
                <a:schemeClr val="accent4"/>
              </a:buClr>
              <a:buSzPts val="2800"/>
              <a:buNone/>
              <a:defRPr sz="2800">
                <a:solidFill>
                  <a:schemeClr val="accent4"/>
                </a:solidFill>
              </a:defRPr>
            </a:lvl3pPr>
            <a:lvl4pPr lvl="3" algn="ctr">
              <a:lnSpc>
                <a:spcPct val="100000"/>
              </a:lnSpc>
              <a:spcBef>
                <a:spcPts val="0"/>
              </a:spcBef>
              <a:spcAft>
                <a:spcPts val="0"/>
              </a:spcAft>
              <a:buClr>
                <a:schemeClr val="accent4"/>
              </a:buClr>
              <a:buSzPts val="2800"/>
              <a:buNone/>
              <a:defRPr sz="2800">
                <a:solidFill>
                  <a:schemeClr val="accent4"/>
                </a:solidFill>
              </a:defRPr>
            </a:lvl4pPr>
            <a:lvl5pPr lvl="4" algn="ctr">
              <a:lnSpc>
                <a:spcPct val="100000"/>
              </a:lnSpc>
              <a:spcBef>
                <a:spcPts val="0"/>
              </a:spcBef>
              <a:spcAft>
                <a:spcPts val="0"/>
              </a:spcAft>
              <a:buClr>
                <a:schemeClr val="accent4"/>
              </a:buClr>
              <a:buSzPts val="2800"/>
              <a:buNone/>
              <a:defRPr sz="2800">
                <a:solidFill>
                  <a:schemeClr val="accent4"/>
                </a:solidFill>
              </a:defRPr>
            </a:lvl5pPr>
            <a:lvl6pPr lvl="5" algn="ctr">
              <a:lnSpc>
                <a:spcPct val="100000"/>
              </a:lnSpc>
              <a:spcBef>
                <a:spcPts val="0"/>
              </a:spcBef>
              <a:spcAft>
                <a:spcPts val="0"/>
              </a:spcAft>
              <a:buClr>
                <a:schemeClr val="accent4"/>
              </a:buClr>
              <a:buSzPts val="2800"/>
              <a:buNone/>
              <a:defRPr sz="2800">
                <a:solidFill>
                  <a:schemeClr val="accent4"/>
                </a:solidFill>
              </a:defRPr>
            </a:lvl6pPr>
            <a:lvl7pPr lvl="6" algn="ctr">
              <a:lnSpc>
                <a:spcPct val="100000"/>
              </a:lnSpc>
              <a:spcBef>
                <a:spcPts val="0"/>
              </a:spcBef>
              <a:spcAft>
                <a:spcPts val="0"/>
              </a:spcAft>
              <a:buClr>
                <a:schemeClr val="accent4"/>
              </a:buClr>
              <a:buSzPts val="2800"/>
              <a:buNone/>
              <a:defRPr sz="2800">
                <a:solidFill>
                  <a:schemeClr val="accent4"/>
                </a:solidFill>
              </a:defRPr>
            </a:lvl7pPr>
            <a:lvl8pPr lvl="7" algn="ctr">
              <a:lnSpc>
                <a:spcPct val="100000"/>
              </a:lnSpc>
              <a:spcBef>
                <a:spcPts val="0"/>
              </a:spcBef>
              <a:spcAft>
                <a:spcPts val="0"/>
              </a:spcAft>
              <a:buClr>
                <a:schemeClr val="accent4"/>
              </a:buClr>
              <a:buSzPts val="2800"/>
              <a:buNone/>
              <a:defRPr sz="2800">
                <a:solidFill>
                  <a:schemeClr val="accent4"/>
                </a:solidFill>
              </a:defRPr>
            </a:lvl8pPr>
            <a:lvl9pPr lvl="8" algn="ctr">
              <a:lnSpc>
                <a:spcPct val="100000"/>
              </a:lnSpc>
              <a:spcBef>
                <a:spcPts val="0"/>
              </a:spcBef>
              <a:spcAft>
                <a:spcPts val="0"/>
              </a:spcAft>
              <a:buClr>
                <a:schemeClr val="accent4"/>
              </a:buClr>
              <a:buSzPts val="2800"/>
              <a:buNone/>
              <a:defRPr sz="2800">
                <a:solidFill>
                  <a:schemeClr val="accent4"/>
                </a:solidFill>
              </a:defRPr>
            </a:lvl9pPr>
          </a:lstStyle>
          <a:p>
            <a:endParaRPr/>
          </a:p>
        </p:txBody>
      </p:sp>
    </p:spTree>
    <p:extLst>
      <p:ext uri="{BB962C8B-B14F-4D97-AF65-F5344CB8AC3E}">
        <p14:creationId xmlns:p14="http://schemas.microsoft.com/office/powerpoint/2010/main" val="303971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6"/>
        <p:cNvGrpSpPr/>
        <p:nvPr/>
      </p:nvGrpSpPr>
      <p:grpSpPr>
        <a:xfrm>
          <a:off x="0" y="0"/>
          <a:ext cx="0" cy="0"/>
          <a:chOff x="0" y="0"/>
          <a:chExt cx="0" cy="0"/>
        </a:xfrm>
      </p:grpSpPr>
      <p:grpSp>
        <p:nvGrpSpPr>
          <p:cNvPr id="77" name="Google Shape;77;p5"/>
          <p:cNvGrpSpPr/>
          <p:nvPr/>
        </p:nvGrpSpPr>
        <p:grpSpPr>
          <a:xfrm>
            <a:off x="-1972308" y="-1277645"/>
            <a:ext cx="13272735" cy="8120276"/>
            <a:chOff x="-1972308" y="-1277645"/>
            <a:chExt cx="13272735" cy="8120276"/>
          </a:xfrm>
        </p:grpSpPr>
        <p:sp>
          <p:nvSpPr>
            <p:cNvPr id="78" name="Google Shape;78;p5"/>
            <p:cNvSpPr/>
            <p:nvPr/>
          </p:nvSpPr>
          <p:spPr>
            <a:xfrm rot="10800000">
              <a:off x="-888716" y="-84039"/>
              <a:ext cx="3095080" cy="1455649"/>
            </a:xfrm>
            <a:custGeom>
              <a:avLst/>
              <a:gdLst/>
              <a:ahLst/>
              <a:cxnLst/>
              <a:rect l="l" t="t" r="r" b="b"/>
              <a:pathLst>
                <a:path w="34743" h="16340" extrusionOk="0">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592930" flipH="1">
              <a:off x="7906915" y="2962934"/>
              <a:ext cx="2881672" cy="266770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2244885">
              <a:off x="-1596751" y="3793257"/>
              <a:ext cx="3193502" cy="231763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2825" y="1864525"/>
              <a:ext cx="1259675" cy="3344100"/>
            </a:xfrm>
            <a:custGeom>
              <a:avLst/>
              <a:gdLst/>
              <a:ahLst/>
              <a:cxnLst/>
              <a:rect l="l" t="t" r="r" b="b"/>
              <a:pathLst>
                <a:path w="50387" h="133764" extrusionOk="0">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w="19050" cap="flat" cmpd="sng">
              <a:solidFill>
                <a:schemeClr val="dk2"/>
              </a:solidFill>
              <a:prstDash val="solid"/>
              <a:round/>
              <a:headEnd type="none" w="med" len="med"/>
              <a:tailEnd type="none" w="med" len="med"/>
            </a:ln>
          </p:spPr>
        </p:sp>
        <p:sp>
          <p:nvSpPr>
            <p:cNvPr id="82" name="Google Shape;82;p5"/>
            <p:cNvSpPr/>
            <p:nvPr/>
          </p:nvSpPr>
          <p:spPr>
            <a:xfrm rot="-9452081" flipH="1">
              <a:off x="7322798" y="-758798"/>
              <a:ext cx="3197141" cy="2424745"/>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7711310" y="2184794"/>
              <a:ext cx="1601975" cy="500283"/>
              <a:chOff x="406875" y="1912875"/>
              <a:chExt cx="1054625" cy="329350"/>
            </a:xfrm>
          </p:grpSpPr>
          <p:sp>
            <p:nvSpPr>
              <p:cNvPr id="84" name="Google Shape;84;p5"/>
              <p:cNvSpPr/>
              <p:nvPr/>
            </p:nvSpPr>
            <p:spPr>
              <a:xfrm>
                <a:off x="927475" y="2223375"/>
                <a:ext cx="518250" cy="18850"/>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645300" y="2162900"/>
                <a:ext cx="809650" cy="32650"/>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06875" y="2084200"/>
                <a:ext cx="1054625" cy="31625"/>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18000" y="2029850"/>
                <a:ext cx="1039050" cy="40800"/>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21775" y="1973150"/>
                <a:ext cx="936100" cy="5892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056075" y="1912875"/>
                <a:ext cx="384000" cy="33950"/>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90;p5"/>
          <p:cNvSpPr txBox="1">
            <a:spLocks noGrp="1"/>
          </p:cNvSpPr>
          <p:nvPr>
            <p:ph type="subTitle" idx="1"/>
          </p:nvPr>
        </p:nvSpPr>
        <p:spPr>
          <a:xfrm>
            <a:off x="1745263" y="3370393"/>
            <a:ext cx="2422800" cy="72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91" name="Google Shape;91;p5"/>
          <p:cNvSpPr txBox="1">
            <a:spLocks noGrp="1"/>
          </p:cNvSpPr>
          <p:nvPr>
            <p:ph type="subTitle" idx="2"/>
          </p:nvPr>
        </p:nvSpPr>
        <p:spPr>
          <a:xfrm>
            <a:off x="4975913" y="3370393"/>
            <a:ext cx="2422800" cy="72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92" name="Google Shape;92;p5"/>
          <p:cNvSpPr txBox="1">
            <a:spLocks noGrp="1"/>
          </p:cNvSpPr>
          <p:nvPr>
            <p:ph type="subTitle" idx="3"/>
          </p:nvPr>
        </p:nvSpPr>
        <p:spPr>
          <a:xfrm>
            <a:off x="4975938" y="2954533"/>
            <a:ext cx="2422800" cy="572700"/>
          </a:xfrm>
          <a:prstGeom prst="rect">
            <a:avLst/>
          </a:prstGeom>
        </p:spPr>
        <p:txBody>
          <a:bodyPr spcFirstLastPara="1" wrap="square" lIns="91425" tIns="91425" rIns="91425" bIns="91425" anchor="ctr" anchorCtr="0">
            <a:noAutofit/>
          </a:bodyPr>
          <a:lstStyle>
            <a:lvl1pPr marL="0" marR="0" lvl="0" indent="-222250" algn="ctr" rtl="0">
              <a:lnSpc>
                <a:spcPct val="100000"/>
              </a:lnSpc>
              <a:spcBef>
                <a:spcPts val="0"/>
              </a:spcBef>
              <a:spcAft>
                <a:spcPts val="0"/>
              </a:spcAft>
              <a:buClr>
                <a:schemeClr val="dk1"/>
              </a:buClr>
              <a:buSzPts val="3500"/>
              <a:buFont typeface="Ubuntu"/>
              <a:buNone/>
              <a:defRPr sz="2000" b="1">
                <a:solidFill>
                  <a:schemeClr val="dk1"/>
                </a:solidFill>
                <a:latin typeface="Ubuntu"/>
                <a:ea typeface="Ubuntu"/>
                <a:cs typeface="Ubuntu"/>
                <a:sym typeface="Ubuntu"/>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3" name="Google Shape;93;p5"/>
          <p:cNvSpPr txBox="1">
            <a:spLocks noGrp="1"/>
          </p:cNvSpPr>
          <p:nvPr>
            <p:ph type="subTitle" idx="4"/>
          </p:nvPr>
        </p:nvSpPr>
        <p:spPr>
          <a:xfrm>
            <a:off x="1745263" y="2954533"/>
            <a:ext cx="2422800" cy="572700"/>
          </a:xfrm>
          <a:prstGeom prst="rect">
            <a:avLst/>
          </a:prstGeom>
        </p:spPr>
        <p:txBody>
          <a:bodyPr spcFirstLastPara="1" wrap="square" lIns="91425" tIns="91425" rIns="91425" bIns="91425" anchor="ctr" anchorCtr="0">
            <a:noAutofit/>
          </a:bodyPr>
          <a:lstStyle>
            <a:lvl1pPr marL="0" marR="0" lvl="0" indent="-222250" algn="ctr" rtl="0">
              <a:lnSpc>
                <a:spcPct val="100000"/>
              </a:lnSpc>
              <a:spcBef>
                <a:spcPts val="0"/>
              </a:spcBef>
              <a:spcAft>
                <a:spcPts val="0"/>
              </a:spcAft>
              <a:buClr>
                <a:schemeClr val="dk1"/>
              </a:buClr>
              <a:buSzPts val="3500"/>
              <a:buFont typeface="Ubuntu"/>
              <a:buNone/>
              <a:defRPr sz="2000" b="1">
                <a:latin typeface="Ubuntu"/>
                <a:ea typeface="Ubuntu"/>
                <a:cs typeface="Ubuntu"/>
                <a:sym typeface="Ubuntu"/>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4" name="Google Shape;94;p5"/>
          <p:cNvSpPr txBox="1">
            <a:spLocks noGrp="1"/>
          </p:cNvSpPr>
          <p:nvPr>
            <p:ph type="title"/>
          </p:nvPr>
        </p:nvSpPr>
        <p:spPr>
          <a:xfrm>
            <a:off x="718125" y="445025"/>
            <a:ext cx="7707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9125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1pPr>
            <a:lvl2pPr lvl="1">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2pPr>
            <a:lvl3pPr lvl="2">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3pPr>
            <a:lvl4pPr lvl="3">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4pPr>
            <a:lvl5pPr lvl="4">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5pPr>
            <a:lvl6pPr lvl="5">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6pPr>
            <a:lvl7pPr lvl="6">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7pPr>
            <a:lvl8pPr lvl="7">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8pPr>
            <a:lvl9pPr lvl="8">
              <a:spcBef>
                <a:spcPts val="0"/>
              </a:spcBef>
              <a:spcAft>
                <a:spcPts val="0"/>
              </a:spcAft>
              <a:buClr>
                <a:schemeClr val="dk1"/>
              </a:buClr>
              <a:buSzPts val="3500"/>
              <a:buFont typeface="Convergence" panose="020B0600030204020004"/>
              <a:buNone/>
              <a:defRPr sz="3500" b="1">
                <a:solidFill>
                  <a:schemeClr val="dk1"/>
                </a:solidFill>
                <a:latin typeface="Convergence" panose="020B0600030204020004"/>
                <a:ea typeface="Convergence" panose="020B0600030204020004"/>
                <a:cs typeface="Convergence" panose="020B0600030204020004"/>
                <a:sym typeface="Convergence" panose="020B06000302040200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1pPr>
            <a:lvl2pPr marL="914400" lvl="1"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2pPr>
            <a:lvl3pPr marL="1371600" lvl="2"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3pPr>
            <a:lvl4pPr marL="1828800" lvl="3"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4pPr>
            <a:lvl5pPr marL="2286000" lvl="4"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5pPr>
            <a:lvl6pPr marL="2743200" lvl="5"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6pPr>
            <a:lvl7pPr marL="3200400" lvl="6"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7pPr>
            <a:lvl8pPr marL="3657600" lvl="7"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8pPr>
            <a:lvl9pPr marL="4114800" lvl="8" indent="-317500">
              <a:lnSpc>
                <a:spcPct val="100000"/>
              </a:lnSpc>
              <a:spcBef>
                <a:spcPts val="0"/>
              </a:spcBef>
              <a:spcAft>
                <a:spcPts val="0"/>
              </a:spcAft>
              <a:buClr>
                <a:schemeClr val="dk1"/>
              </a:buClr>
              <a:buSzPts val="1400"/>
              <a:buFont typeface="PT Sans Caption" panose="020B0603020203020204"/>
              <a:buChar char="■"/>
              <a:defRPr>
                <a:solidFill>
                  <a:schemeClr val="dk1"/>
                </a:solidFill>
                <a:latin typeface="PT Sans Caption" panose="020B0603020203020204"/>
                <a:ea typeface="PT Sans Caption" panose="020B0603020203020204"/>
                <a:cs typeface="PT Sans Caption" panose="020B0603020203020204"/>
                <a:sym typeface="PT Sans Caption" panose="020B0603020203020204"/>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mailto:19520333@gm.uit.edu.v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mailto:19520242@gm.uit.edu.v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7"/>
          <p:cNvSpPr txBox="1">
            <a:spLocks noGrp="1"/>
          </p:cNvSpPr>
          <p:nvPr>
            <p:ph type="ctrTitle"/>
          </p:nvPr>
        </p:nvSpPr>
        <p:spPr>
          <a:xfrm>
            <a:off x="973400" y="1280084"/>
            <a:ext cx="8170600" cy="2209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IPSDN</a:t>
            </a:r>
            <a:br>
              <a:rPr lang="en-US" sz="4000" dirty="0"/>
            </a:br>
            <a:r>
              <a:rPr lang="en-US" sz="2400" dirty="0">
                <a:solidFill>
                  <a:schemeClr val="accent2">
                    <a:lumMod val="75000"/>
                  </a:schemeClr>
                </a:solidFill>
                <a:latin typeface="+mn-lt"/>
              </a:rPr>
              <a:t>HỆ THỐNG PHÒNG CHỐNG XÂM NHẬP THÔNG MINH </a:t>
            </a:r>
            <a:br>
              <a:rPr lang="en-US" sz="2400" dirty="0">
                <a:solidFill>
                  <a:schemeClr val="accent2">
                    <a:lumMod val="75000"/>
                  </a:schemeClr>
                </a:solidFill>
                <a:latin typeface="+mn-lt"/>
              </a:rPr>
            </a:br>
            <a:r>
              <a:rPr lang="en-US" sz="2400" dirty="0">
                <a:solidFill>
                  <a:schemeClr val="accent2">
                    <a:lumMod val="75000"/>
                  </a:schemeClr>
                </a:solidFill>
                <a:latin typeface="+mn-lt"/>
              </a:rPr>
              <a:t>TRONG CÁC MẠNG ĐIỀU KHIỂN BẰNG PHẦN MỀM</a:t>
            </a:r>
            <a:endParaRPr sz="1500" dirty="0">
              <a:solidFill>
                <a:schemeClr val="accent2">
                  <a:lumMod val="75000"/>
                </a:schemeClr>
              </a:solidFill>
              <a:latin typeface="+mn-lt"/>
            </a:endParaRPr>
          </a:p>
        </p:txBody>
      </p:sp>
      <p:sp>
        <p:nvSpPr>
          <p:cNvPr id="593" name="Google Shape;593;p37"/>
          <p:cNvSpPr txBox="1">
            <a:spLocks noGrp="1"/>
          </p:cNvSpPr>
          <p:nvPr>
            <p:ph type="subTitle" idx="1"/>
          </p:nvPr>
        </p:nvSpPr>
        <p:spPr>
          <a:xfrm>
            <a:off x="973400" y="3606708"/>
            <a:ext cx="4686900" cy="4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500"/>
              <a:t>NT114.M21.ANTN</a:t>
            </a:r>
            <a:endParaRPr sz="2500"/>
          </a:p>
        </p:txBody>
      </p:sp>
      <p:sp>
        <p:nvSpPr>
          <p:cNvPr id="4" name="Google Shape;593;p37">
            <a:extLst>
              <a:ext uri="{FF2B5EF4-FFF2-40B4-BE49-F238E27FC236}">
                <a16:creationId xmlns:a16="http://schemas.microsoft.com/office/drawing/2014/main" id="{622014D7-9EE0-4B0A-5EAF-09A38A9B18B7}"/>
              </a:ext>
            </a:extLst>
          </p:cNvPr>
          <p:cNvSpPr txBox="1">
            <a:spLocks/>
          </p:cNvSpPr>
          <p:nvPr/>
        </p:nvSpPr>
        <p:spPr>
          <a:xfrm>
            <a:off x="973400" y="4042908"/>
            <a:ext cx="3598600" cy="43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4"/>
              </a:buClr>
              <a:buSzPts val="2800"/>
              <a:buFont typeface="PT Sans Caption"/>
              <a:buNone/>
              <a:defRPr sz="1800" b="0" i="0" u="none" strike="noStrike" cap="none">
                <a:solidFill>
                  <a:schemeClr val="dk1"/>
                </a:solidFill>
                <a:latin typeface="PT Sans Caption"/>
                <a:ea typeface="PT Sans Caption"/>
                <a:cs typeface="PT Sans Caption"/>
                <a:sym typeface="PT Sans Caption"/>
              </a:defRPr>
            </a:lvl1pPr>
            <a:lvl2pPr marL="914400" marR="0" lvl="1"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2pPr>
            <a:lvl3pPr marL="1371600" marR="0" lvl="2"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3pPr>
            <a:lvl4pPr marL="1828800" marR="0" lvl="3"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4pPr>
            <a:lvl5pPr marL="2286000" marR="0" lvl="4"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5pPr>
            <a:lvl6pPr marL="2743200" marR="0" lvl="5"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6pPr>
            <a:lvl7pPr marL="3200400" marR="0" lvl="6"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7pPr>
            <a:lvl8pPr marL="3657600" marR="0" lvl="7"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8pPr>
            <a:lvl9pPr marL="4114800" marR="0" lvl="8" indent="-317500" algn="ctr" rtl="0">
              <a:lnSpc>
                <a:spcPct val="100000"/>
              </a:lnSpc>
              <a:spcBef>
                <a:spcPts val="0"/>
              </a:spcBef>
              <a:spcAft>
                <a:spcPts val="0"/>
              </a:spcAft>
              <a:buClr>
                <a:schemeClr val="accent4"/>
              </a:buClr>
              <a:buSzPts val="2800"/>
              <a:buFont typeface="PT Sans Caption"/>
              <a:buNone/>
              <a:defRPr sz="2800" b="0" i="0" u="none" strike="noStrike" cap="none">
                <a:solidFill>
                  <a:schemeClr val="accent4"/>
                </a:solidFill>
                <a:latin typeface="PT Sans Caption"/>
                <a:ea typeface="PT Sans Caption"/>
                <a:cs typeface="PT Sans Caption"/>
                <a:sym typeface="PT Sans Caption"/>
              </a:defRPr>
            </a:lvl9pPr>
          </a:lstStyle>
          <a:p>
            <a:pPr marL="0" indent="0"/>
            <a:r>
              <a:rPr lang="en-US" sz="1900">
                <a:solidFill>
                  <a:schemeClr val="accent2">
                    <a:lumMod val="75000"/>
                  </a:schemeClr>
                </a:solidFill>
              </a:rPr>
              <a:t>Lecturer: Nguyễn </a:t>
            </a:r>
            <a:r>
              <a:rPr lang="en-US" sz="1900" err="1">
                <a:solidFill>
                  <a:schemeClr val="accent2">
                    <a:lumMod val="75000"/>
                  </a:schemeClr>
                </a:solidFill>
              </a:rPr>
              <a:t>Duy</a:t>
            </a:r>
            <a:endParaRPr lang="en-US" sz="1900">
              <a:solidFill>
                <a:schemeClr val="accent2">
                  <a:lumMod val="75000"/>
                </a:schemeClr>
              </a:solidFill>
            </a:endParaRPr>
          </a:p>
        </p:txBody>
      </p:sp>
    </p:spTree>
    <p:extLst>
      <p:ext uri="{BB962C8B-B14F-4D97-AF65-F5344CB8AC3E}">
        <p14:creationId xmlns:p14="http://schemas.microsoft.com/office/powerpoint/2010/main" val="403513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pic>
        <p:nvPicPr>
          <p:cNvPr id="7" name="Picture 6">
            <a:extLst>
              <a:ext uri="{FF2B5EF4-FFF2-40B4-BE49-F238E27FC236}">
                <a16:creationId xmlns:a16="http://schemas.microsoft.com/office/drawing/2014/main" id="{E5C4595D-D490-2CD3-DEFA-074856AD4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38" y="1207968"/>
            <a:ext cx="5614670" cy="3237230"/>
          </a:xfrm>
          <a:prstGeom prst="rect">
            <a:avLst/>
          </a:prstGeom>
        </p:spPr>
      </p:pic>
    </p:spTree>
    <p:extLst>
      <p:ext uri="{BB962C8B-B14F-4D97-AF65-F5344CB8AC3E}">
        <p14:creationId xmlns:p14="http://schemas.microsoft.com/office/powerpoint/2010/main" val="27637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pic>
        <p:nvPicPr>
          <p:cNvPr id="5" name="Picture 4" descr="Diagram&#10;&#10;Description automatically generated">
            <a:extLst>
              <a:ext uri="{FF2B5EF4-FFF2-40B4-BE49-F238E27FC236}">
                <a16:creationId xmlns:a16="http://schemas.microsoft.com/office/drawing/2014/main" id="{8A231144-85BC-089F-8F7A-2EA6A4ADFED0}"/>
              </a:ext>
            </a:extLst>
          </p:cNvPr>
          <p:cNvPicPr>
            <a:picLocks noChangeAspect="1"/>
          </p:cNvPicPr>
          <p:nvPr/>
        </p:nvPicPr>
        <p:blipFill>
          <a:blip r:embed="rId3"/>
          <a:stretch>
            <a:fillRect/>
          </a:stretch>
        </p:blipFill>
        <p:spPr>
          <a:xfrm>
            <a:off x="2213584" y="1017725"/>
            <a:ext cx="4716832" cy="4184850"/>
          </a:xfrm>
          <a:prstGeom prst="rect">
            <a:avLst/>
          </a:prstGeom>
        </p:spPr>
      </p:pic>
    </p:spTree>
    <p:extLst>
      <p:ext uri="{BB962C8B-B14F-4D97-AF65-F5344CB8AC3E}">
        <p14:creationId xmlns:p14="http://schemas.microsoft.com/office/powerpoint/2010/main" val="262701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2.3.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319489" y="1604070"/>
            <a:ext cx="8317736" cy="3539430"/>
          </a:xfrm>
          <a:prstGeom prst="rect">
            <a:avLst/>
          </a:prstGeom>
          <a:noFill/>
        </p:spPr>
        <p:txBody>
          <a:bodyPr wrap="square">
            <a:spAutoFit/>
          </a:bodyPr>
          <a:lstStyle/>
          <a:p>
            <a:pPr marL="342900" indent="-342900">
              <a:buFont typeface="Arial" panose="020B0604020202020204" pitchFamily="34" charset="0"/>
              <a:buChar char="•"/>
            </a:pPr>
            <a:r>
              <a:rPr lang="vi-VN" sz="1600" dirty="0"/>
              <a:t>Match fields: </a:t>
            </a:r>
            <a:r>
              <a:rPr lang="en-US" sz="1600" dirty="0"/>
              <a:t>T</a:t>
            </a:r>
            <a:r>
              <a:rPr lang="vi-VN" sz="1600" dirty="0"/>
              <a:t>hông tin packet header</a:t>
            </a:r>
            <a:r>
              <a:rPr lang="en-US" sz="1600" dirty="0"/>
              <a:t>,</a:t>
            </a:r>
            <a:r>
              <a:rPr lang="vi-VN" sz="1600" dirty="0"/>
              <a:t> ingress port </a:t>
            </a:r>
            <a:r>
              <a:rPr lang="en-US" sz="1600" dirty="0"/>
              <a:t>-&gt;</a:t>
            </a:r>
            <a:r>
              <a:rPr lang="vi-VN" sz="1600" dirty="0"/>
              <a:t> so khớp gói tin, gói tin match flow entry </a:t>
            </a:r>
            <a:r>
              <a:rPr lang="en-US" sz="1600" dirty="0"/>
              <a:t>-&gt;</a:t>
            </a:r>
            <a:r>
              <a:rPr lang="vi-VN" sz="1600" dirty="0"/>
              <a:t> xử lý bằng hành động được định nghĩa trong flow entry đó.</a:t>
            </a:r>
            <a:endParaRPr lang="en-US" sz="1600" dirty="0"/>
          </a:p>
          <a:p>
            <a:endParaRPr lang="vi-VN" sz="1600" dirty="0"/>
          </a:p>
          <a:p>
            <a:pPr marL="342900" indent="-342900">
              <a:buFont typeface="Arial" panose="020B0604020202020204" pitchFamily="34" charset="0"/>
              <a:buChar char="•"/>
            </a:pPr>
            <a:r>
              <a:rPr lang="vi-VN" sz="1600" dirty="0"/>
              <a:t>Priority: Mức độ ưu tiên của flow entry</a:t>
            </a:r>
            <a:r>
              <a:rPr lang="en-US" sz="1600" dirty="0"/>
              <a:t>.</a:t>
            </a:r>
            <a:r>
              <a:rPr lang="vi-VN" sz="1600" dirty="0"/>
              <a:t> </a:t>
            </a:r>
            <a:r>
              <a:rPr lang="en-US" sz="1600" dirty="0"/>
              <a:t>1</a:t>
            </a:r>
            <a:r>
              <a:rPr lang="vi-VN" sz="1600" dirty="0"/>
              <a:t> gói tin match với nhiều flow entry </a:t>
            </a:r>
            <a:r>
              <a:rPr lang="en-US" sz="1600" dirty="0"/>
              <a:t>-&gt; </a:t>
            </a:r>
            <a:r>
              <a:rPr lang="vi-VN" sz="1600" dirty="0"/>
              <a:t>flow entry có priority cao hơn</a:t>
            </a:r>
            <a:r>
              <a:rPr lang="en-US" sz="1600" dirty="0"/>
              <a:t> </a:t>
            </a:r>
            <a:r>
              <a:rPr lang="vi-VN" sz="1600" dirty="0"/>
              <a:t>xử lý</a:t>
            </a:r>
            <a:r>
              <a:rPr lang="en-US" sz="1600" dirty="0"/>
              <a:t>.</a:t>
            </a:r>
          </a:p>
          <a:p>
            <a:endParaRPr lang="vi-VN" sz="1600" dirty="0"/>
          </a:p>
          <a:p>
            <a:pPr marL="342900" indent="-342900">
              <a:buFont typeface="Arial" panose="020B0604020202020204" pitchFamily="34" charset="0"/>
              <a:buChar char="•"/>
            </a:pPr>
            <a:r>
              <a:rPr lang="vi-VN" sz="1600" dirty="0"/>
              <a:t>Counters: </a:t>
            </a:r>
            <a:r>
              <a:rPr lang="en-US" sz="1600" dirty="0"/>
              <a:t>C</a:t>
            </a:r>
            <a:r>
              <a:rPr lang="vi-VN" sz="1600" dirty="0"/>
              <a:t>ập nhật mỗi khi gói tin được xử lý bởi flow entry đó.</a:t>
            </a:r>
            <a:endParaRPr lang="en-US" sz="1600" dirty="0"/>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Instructions: Định nghĩa các hành động để xử lý gói tin.</a:t>
            </a:r>
            <a:endParaRPr lang="en-US" sz="1600" dirty="0"/>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Timeouts: Thời gian tối đa để xử lý gói tin</a:t>
            </a:r>
            <a:endParaRPr lang="en-US" sz="1600" dirty="0"/>
          </a:p>
          <a:p>
            <a:endParaRPr lang="vi-VN" sz="1600" dirty="0"/>
          </a:p>
          <a:p>
            <a:pPr marL="342900" indent="-342900">
              <a:buFont typeface="Arial" panose="020B0604020202020204" pitchFamily="34" charset="0"/>
              <a:buChar char="•"/>
            </a:pPr>
            <a:r>
              <a:rPr lang="vi-VN" sz="1600" dirty="0"/>
              <a:t>Cookie: giá trị được chọn bởi Controller được sử dụng để lọc số liệu thống kê của flow entry, sửa đổi xóa flow entry.</a:t>
            </a:r>
            <a:endParaRPr lang="en-US" sz="1600" dirty="0"/>
          </a:p>
        </p:txBody>
      </p:sp>
      <p:pic>
        <p:nvPicPr>
          <p:cNvPr id="7" name="Picture 6">
            <a:extLst>
              <a:ext uri="{FF2B5EF4-FFF2-40B4-BE49-F238E27FC236}">
                <a16:creationId xmlns:a16="http://schemas.microsoft.com/office/drawing/2014/main" id="{C7AA6B3A-D874-2DF1-E2C1-8034E4213950}"/>
              </a:ext>
            </a:extLst>
          </p:cNvPr>
          <p:cNvPicPr>
            <a:picLocks noChangeAspect="1"/>
          </p:cNvPicPr>
          <p:nvPr/>
        </p:nvPicPr>
        <p:blipFill>
          <a:blip r:embed="rId3"/>
          <a:stretch>
            <a:fillRect/>
          </a:stretch>
        </p:blipFill>
        <p:spPr>
          <a:xfrm>
            <a:off x="-11927" y="1109062"/>
            <a:ext cx="9144000" cy="403670"/>
          </a:xfrm>
          <a:prstGeom prst="rect">
            <a:avLst/>
          </a:prstGeom>
        </p:spPr>
      </p:pic>
    </p:spTree>
    <p:extLst>
      <p:ext uri="{BB962C8B-B14F-4D97-AF65-F5344CB8AC3E}">
        <p14:creationId xmlns:p14="http://schemas.microsoft.com/office/powerpoint/2010/main" val="118708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pic>
        <p:nvPicPr>
          <p:cNvPr id="4" name="Picture 3">
            <a:extLst>
              <a:ext uri="{FF2B5EF4-FFF2-40B4-BE49-F238E27FC236}">
                <a16:creationId xmlns:a16="http://schemas.microsoft.com/office/drawing/2014/main" id="{457D8140-7B7E-DA32-4377-2BC1A5A39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94" y="1017725"/>
            <a:ext cx="7383612" cy="4125775"/>
          </a:xfrm>
          <a:prstGeom prst="rect">
            <a:avLst/>
          </a:prstGeom>
        </p:spPr>
      </p:pic>
    </p:spTree>
    <p:extLst>
      <p:ext uri="{BB962C8B-B14F-4D97-AF65-F5344CB8AC3E}">
        <p14:creationId xmlns:p14="http://schemas.microsoft.com/office/powerpoint/2010/main" val="208580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pic>
        <p:nvPicPr>
          <p:cNvPr id="5" name="Picture 4" descr="Diagram&#10;&#10;Description automatically generated">
            <a:extLst>
              <a:ext uri="{FF2B5EF4-FFF2-40B4-BE49-F238E27FC236}">
                <a16:creationId xmlns:a16="http://schemas.microsoft.com/office/drawing/2014/main" id="{8C48EA7A-B2D2-E3E0-C086-7CDD743F9442}"/>
              </a:ext>
            </a:extLst>
          </p:cNvPr>
          <p:cNvPicPr>
            <a:picLocks noChangeAspect="1"/>
          </p:cNvPicPr>
          <p:nvPr/>
        </p:nvPicPr>
        <p:blipFill>
          <a:blip r:embed="rId3"/>
          <a:stretch>
            <a:fillRect/>
          </a:stretch>
        </p:blipFill>
        <p:spPr>
          <a:xfrm>
            <a:off x="324308" y="1017725"/>
            <a:ext cx="8471530" cy="2219488"/>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2F52771-2364-5704-C894-2D6159A2A9C3}"/>
              </a:ext>
            </a:extLst>
          </p:cNvPr>
          <p:cNvPicPr>
            <a:picLocks noChangeAspect="1"/>
          </p:cNvPicPr>
          <p:nvPr/>
        </p:nvPicPr>
        <p:blipFill>
          <a:blip r:embed="rId4"/>
          <a:stretch>
            <a:fillRect/>
          </a:stretch>
        </p:blipFill>
        <p:spPr>
          <a:xfrm>
            <a:off x="1502548" y="3251062"/>
            <a:ext cx="6115050" cy="1749425"/>
          </a:xfrm>
          <a:prstGeom prst="rect">
            <a:avLst/>
          </a:prstGeom>
        </p:spPr>
      </p:pic>
    </p:spTree>
    <p:extLst>
      <p:ext uri="{BB962C8B-B14F-4D97-AF65-F5344CB8AC3E}">
        <p14:creationId xmlns:p14="http://schemas.microsoft.com/office/powerpoint/2010/main" val="1229819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D4FC362B-25BB-4DB7-8E35-081A7159822F}"/>
              </a:ext>
            </a:extLst>
          </p:cNvPr>
          <p:cNvPicPr>
            <a:picLocks noChangeAspect="1"/>
          </p:cNvPicPr>
          <p:nvPr/>
        </p:nvPicPr>
        <p:blipFill>
          <a:blip r:embed="rId3"/>
          <a:stretch>
            <a:fillRect/>
          </a:stretch>
        </p:blipFill>
        <p:spPr>
          <a:xfrm>
            <a:off x="143123" y="615315"/>
            <a:ext cx="6115050" cy="4528185"/>
          </a:xfrm>
          <a:prstGeom prst="rect">
            <a:avLst/>
          </a:prstGeom>
        </p:spPr>
      </p:pic>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spTree>
    <p:extLst>
      <p:ext uri="{BB962C8B-B14F-4D97-AF65-F5344CB8AC3E}">
        <p14:creationId xmlns:p14="http://schemas.microsoft.com/office/powerpoint/2010/main" val="2274132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2.3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272558"/>
            <a:ext cx="8317736" cy="3216265"/>
          </a:xfrm>
          <a:prstGeom prst="rect">
            <a:avLst/>
          </a:prstGeom>
          <a:noFill/>
        </p:spPr>
        <p:txBody>
          <a:bodyPr wrap="square">
            <a:spAutoFit/>
          </a:bodyPr>
          <a:lstStyle/>
          <a:p>
            <a:pPr marL="342900" indent="-342900" algn="just">
              <a:buFont typeface="Arial" panose="020B0604020202020204" pitchFamily="34" charset="0"/>
              <a:buChar char="•"/>
            </a:pPr>
            <a:r>
              <a:rPr lang="vi-VN" sz="1900" dirty="0">
                <a:latin typeface="+mn-lt"/>
              </a:rPr>
              <a:t>Open vSwitch (OVS) là một phần mềm chuyển mạch ảo đa lớp (multilayer software switch). </a:t>
            </a:r>
            <a:endParaRPr lang="en-US" sz="1900" dirty="0">
              <a:latin typeface="+mn-lt"/>
            </a:endParaRPr>
          </a:p>
          <a:p>
            <a:pPr marL="342900" indent="-342900" algn="just">
              <a:buFont typeface="Arial" panose="020B0604020202020204" pitchFamily="34" charset="0"/>
              <a:buChar char="•"/>
            </a:pPr>
            <a:endParaRPr lang="en-US" sz="1900" dirty="0">
              <a:latin typeface="+mn-lt"/>
            </a:endParaRPr>
          </a:p>
          <a:p>
            <a:pPr marL="342900" indent="-342900" algn="just">
              <a:buFont typeface="Arial" panose="020B0604020202020204" pitchFamily="34" charset="0"/>
              <a:buChar char="•"/>
            </a:pPr>
            <a:r>
              <a:rPr lang="vi-VN" sz="1900" dirty="0">
                <a:latin typeface="+mn-lt"/>
              </a:rPr>
              <a:t>Mục đích chính là hỗ trợ lớp chuyển mạch cho môi trường ảo hóa phần cứng, hỗ trợ nhiều giao thức và tiêu chuẩn được sử dụng trong hệ thống chuyển mạch thông thường. </a:t>
            </a:r>
            <a:endParaRPr lang="en-US" sz="1900" dirty="0">
              <a:latin typeface="+mn-lt"/>
            </a:endParaRPr>
          </a:p>
          <a:p>
            <a:pPr marL="342900" indent="-342900" algn="just">
              <a:buFont typeface="Arial" panose="020B0604020202020204" pitchFamily="34" charset="0"/>
              <a:buChar char="•"/>
            </a:pPr>
            <a:endParaRPr lang="en-US" sz="1900" dirty="0">
              <a:latin typeface="+mn-lt"/>
            </a:endParaRPr>
          </a:p>
          <a:p>
            <a:pPr marL="342900" indent="-342900" algn="just">
              <a:buFont typeface="Arial" panose="020B0604020202020204" pitchFamily="34" charset="0"/>
              <a:buChar char="•"/>
            </a:pPr>
            <a:r>
              <a:rPr lang="vi-VN" sz="1900" dirty="0">
                <a:latin typeface="+mn-lt"/>
              </a:rPr>
              <a:t>Open vSwitch hỗ trợ nhiều công nghệ ảo hóa dựa trên nền tảng Linux như Xen/XenServer, KVM, và VirtualBox.</a:t>
            </a:r>
            <a:endParaRPr lang="vi-VN" sz="1600" dirty="0"/>
          </a:p>
          <a:p>
            <a:pPr lvl="2"/>
            <a:endParaRPr lang="vi-VN" sz="1600" dirty="0"/>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303817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C3BAB66C-F588-CF18-B9C6-6E84F9400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843280"/>
            <a:ext cx="5733415" cy="4300220"/>
          </a:xfrm>
          <a:prstGeom prst="rect">
            <a:avLst/>
          </a:prstGeom>
        </p:spPr>
      </p:pic>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2.3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8155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2.3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532863" y="1362495"/>
            <a:ext cx="8317736" cy="3754874"/>
          </a:xfrm>
          <a:prstGeom prst="rect">
            <a:avLst/>
          </a:prstGeom>
          <a:noFill/>
        </p:spPr>
        <p:txBody>
          <a:bodyPr wrap="square">
            <a:spAutoFit/>
          </a:bodyPr>
          <a:lstStyle/>
          <a:p>
            <a:pPr marL="342900" indent="-342900" algn="just">
              <a:buFont typeface="Arial" panose="020B0604020202020204" pitchFamily="34" charset="0"/>
              <a:buChar char="•"/>
            </a:pPr>
            <a:r>
              <a:rPr lang="en-US" sz="1900" dirty="0">
                <a:latin typeface="+mn-lt"/>
              </a:rPr>
              <a:t>Open </a:t>
            </a:r>
            <a:r>
              <a:rPr lang="en-US" sz="1900" dirty="0" err="1">
                <a:latin typeface="+mn-lt"/>
              </a:rPr>
              <a:t>vSwitch</a:t>
            </a:r>
            <a:r>
              <a:rPr lang="en-US" sz="1900" dirty="0">
                <a:latin typeface="+mn-lt"/>
              </a:rPr>
              <a:t> </a:t>
            </a:r>
            <a:r>
              <a:rPr lang="en-US" sz="1900" dirty="0" err="1">
                <a:latin typeface="+mn-lt"/>
              </a:rPr>
              <a:t>thực</a:t>
            </a:r>
            <a:r>
              <a:rPr lang="en-US" sz="1900" dirty="0">
                <a:latin typeface="+mn-lt"/>
              </a:rPr>
              <a:t> </a:t>
            </a:r>
            <a:r>
              <a:rPr lang="en-US" sz="1900" dirty="0" err="1">
                <a:latin typeface="+mn-lt"/>
              </a:rPr>
              <a:t>hiện</a:t>
            </a:r>
            <a:r>
              <a:rPr lang="en-US" sz="1900" dirty="0">
                <a:latin typeface="+mn-lt"/>
              </a:rPr>
              <a:t> 1 </a:t>
            </a:r>
            <a:r>
              <a:rPr lang="en-US" sz="1900" dirty="0" err="1">
                <a:latin typeface="+mn-lt"/>
              </a:rPr>
              <a:t>số</a:t>
            </a:r>
            <a:r>
              <a:rPr lang="en-US" sz="1900" dirty="0">
                <a:latin typeface="+mn-lt"/>
              </a:rPr>
              <a:t> </a:t>
            </a:r>
            <a:r>
              <a:rPr lang="en-US" sz="1900" dirty="0" err="1">
                <a:latin typeface="+mn-lt"/>
              </a:rPr>
              <a:t>chức</a:t>
            </a:r>
            <a:r>
              <a:rPr lang="en-US" sz="1900" dirty="0">
                <a:latin typeface="+mn-lt"/>
              </a:rPr>
              <a:t> </a:t>
            </a:r>
            <a:r>
              <a:rPr lang="en-US" sz="1900" dirty="0" err="1">
                <a:latin typeface="+mn-lt"/>
              </a:rPr>
              <a:t>năng</a:t>
            </a:r>
            <a:r>
              <a:rPr lang="en-US" sz="1900" dirty="0">
                <a:latin typeface="+mn-lt"/>
              </a:rPr>
              <a:t> </a:t>
            </a:r>
            <a:r>
              <a:rPr lang="en-US" sz="1900" dirty="0" err="1">
                <a:latin typeface="+mn-lt"/>
              </a:rPr>
              <a:t>sau</a:t>
            </a:r>
            <a:r>
              <a:rPr lang="en-US" sz="1900" dirty="0">
                <a:latin typeface="+mn-lt"/>
              </a:rPr>
              <a:t>:</a:t>
            </a:r>
          </a:p>
          <a:p>
            <a:pPr algn="just"/>
            <a:endParaRPr lang="en-US" sz="1900" dirty="0">
              <a:latin typeface="+mn-lt"/>
            </a:endParaRPr>
          </a:p>
          <a:p>
            <a:pPr marL="342900" lvl="8" indent="-342900" algn="just">
              <a:buFont typeface="Wingdings" panose="05000000000000000000" pitchFamily="2" charset="2"/>
              <a:buChar char="q"/>
            </a:pPr>
            <a:r>
              <a:rPr lang="en-US" sz="1900" dirty="0">
                <a:latin typeface="+mn-lt"/>
              </a:rPr>
              <a:t>	</a:t>
            </a:r>
            <a:r>
              <a:rPr lang="vi-VN" sz="1900" dirty="0">
                <a:latin typeface="+mn-lt"/>
              </a:rPr>
              <a:t>Thay đổi địa chỉ của gói tin đã nhận hoặc gửi gói tin đến port chỉ định.</a:t>
            </a:r>
            <a:endParaRPr lang="en-US" sz="1900" dirty="0">
              <a:latin typeface="+mn-lt"/>
            </a:endParaRPr>
          </a:p>
          <a:p>
            <a:pPr marL="342900" lvl="6" indent="-342900" algn="just">
              <a:buFont typeface="Wingdings" panose="05000000000000000000" pitchFamily="2" charset="2"/>
              <a:buChar char="q"/>
            </a:pPr>
            <a:endParaRPr lang="en-US" sz="1900" dirty="0">
              <a:latin typeface="+mn-lt"/>
            </a:endParaRPr>
          </a:p>
          <a:p>
            <a:pPr marL="342900" lvl="6" indent="-342900" algn="just">
              <a:buFont typeface="Wingdings" panose="05000000000000000000" pitchFamily="2" charset="2"/>
              <a:buChar char="q"/>
            </a:pPr>
            <a:r>
              <a:rPr lang="en-US" sz="1900" dirty="0">
                <a:latin typeface="+mn-lt"/>
              </a:rPr>
              <a:t>	</a:t>
            </a:r>
            <a:r>
              <a:rPr lang="vi-VN" sz="1900" dirty="0">
                <a:latin typeface="+mn-lt"/>
              </a:rPr>
              <a:t>Gửi gói tin đến Controller (Packet-In). </a:t>
            </a:r>
            <a:endParaRPr lang="en-US" sz="1900" dirty="0">
              <a:latin typeface="+mn-lt"/>
            </a:endParaRPr>
          </a:p>
          <a:p>
            <a:pPr marL="342900" lvl="6" indent="-342900" algn="just">
              <a:buFont typeface="Wingdings" panose="05000000000000000000" pitchFamily="2" charset="2"/>
              <a:buChar char="q"/>
            </a:pPr>
            <a:endParaRPr lang="en-US" sz="1900" dirty="0">
              <a:latin typeface="+mn-lt"/>
            </a:endParaRPr>
          </a:p>
          <a:p>
            <a:pPr marL="342900" lvl="8" indent="-342900" algn="just">
              <a:buFont typeface="Wingdings" panose="05000000000000000000" pitchFamily="2" charset="2"/>
              <a:buChar char="q"/>
            </a:pP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Gửi</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gói</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tin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được</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chuyển</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tiếp</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từ</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Controller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đến</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port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chỉ</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a:t>
            </a:r>
            <a:r>
              <a:rPr lang="en-US" sz="1900" kern="1400" dirty="0" err="1">
                <a:solidFill>
                  <a:srgbClr val="212120"/>
                </a:solidFill>
                <a:effectLst/>
                <a:latin typeface="+mn-lt"/>
                <a:ea typeface="Times New Roman" panose="02020603050405020304" pitchFamily="18" charset="0"/>
                <a:cs typeface="Times New Roman" panose="02020603050405020304" pitchFamily="18" charset="0"/>
              </a:rPr>
              <a:t>định</a:t>
            </a:r>
            <a:r>
              <a:rPr lang="en-US" sz="1900" kern="1400" dirty="0">
                <a:solidFill>
                  <a:srgbClr val="212120"/>
                </a:solidFill>
                <a:effectLst/>
                <a:latin typeface="+mn-lt"/>
                <a:ea typeface="Times New Roman" panose="02020603050405020304" pitchFamily="18" charset="0"/>
                <a:cs typeface="Times New Roman" panose="02020603050405020304" pitchFamily="18" charset="0"/>
              </a:rPr>
              <a:t> (Packet-Out).</a:t>
            </a:r>
          </a:p>
          <a:p>
            <a:pPr lvl="4" algn="just"/>
            <a:endParaRPr lang="en-US" sz="1900" kern="1400" dirty="0">
              <a:solidFill>
                <a:srgbClr val="212120"/>
              </a:solidFill>
              <a:effectLst/>
              <a:latin typeface="+mn-lt"/>
              <a:ea typeface="Times New Roman" panose="02020603050405020304" pitchFamily="18" charset="0"/>
              <a:cs typeface="Times New Roman" panose="02020603050405020304" pitchFamily="18" charset="0"/>
            </a:endParaRPr>
          </a:p>
          <a:p>
            <a:pPr lvl="4"/>
            <a:endParaRPr lang="vi-VN" sz="1600" dirty="0"/>
          </a:p>
          <a:p>
            <a:pPr lvl="2"/>
            <a:endParaRPr lang="vi-VN" sz="1600" dirty="0"/>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422398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pic>
        <p:nvPicPr>
          <p:cNvPr id="5" name="Picture 4" descr="Diagram&#10;&#10;Description automatically generated">
            <a:extLst>
              <a:ext uri="{FF2B5EF4-FFF2-40B4-BE49-F238E27FC236}">
                <a16:creationId xmlns:a16="http://schemas.microsoft.com/office/drawing/2014/main" id="{74946D71-E43A-A94F-35DA-6D5BFF5627EB}"/>
              </a:ext>
            </a:extLst>
          </p:cNvPr>
          <p:cNvPicPr>
            <a:picLocks noChangeAspect="1"/>
          </p:cNvPicPr>
          <p:nvPr/>
        </p:nvPicPr>
        <p:blipFill>
          <a:blip r:embed="rId3"/>
          <a:stretch>
            <a:fillRect/>
          </a:stretch>
        </p:blipFill>
        <p:spPr>
          <a:xfrm>
            <a:off x="1514475" y="1017725"/>
            <a:ext cx="6115050" cy="3848100"/>
          </a:xfrm>
          <a:prstGeom prst="rect">
            <a:avLst/>
          </a:prstGeom>
        </p:spPr>
      </p:pic>
    </p:spTree>
    <p:extLst>
      <p:ext uri="{BB962C8B-B14F-4D97-AF65-F5344CB8AC3E}">
        <p14:creationId xmlns:p14="http://schemas.microsoft.com/office/powerpoint/2010/main" val="298497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40" name="Google Shape;1140;p65"/>
          <p:cNvSpPr/>
          <p:nvPr/>
        </p:nvSpPr>
        <p:spPr>
          <a:xfrm>
            <a:off x="2318877" y="1878450"/>
            <a:ext cx="1497000" cy="138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3;p65">
            <a:extLst>
              <a:ext uri="{FF2B5EF4-FFF2-40B4-BE49-F238E27FC236}">
                <a16:creationId xmlns:a16="http://schemas.microsoft.com/office/drawing/2014/main" id="{B8BF6014-A733-47C4-AA68-342530CC5583}"/>
              </a:ext>
            </a:extLst>
          </p:cNvPr>
          <p:cNvSpPr/>
          <p:nvPr/>
        </p:nvSpPr>
        <p:spPr>
          <a:xfrm rot="6984968">
            <a:off x="5321813" y="1882207"/>
            <a:ext cx="1497008" cy="1386725"/>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5"/>
          <p:cNvSpPr txBox="1">
            <a:spLocks noGrp="1"/>
          </p:cNvSpPr>
          <p:nvPr>
            <p:ph type="title"/>
          </p:nvPr>
        </p:nvSpPr>
        <p:spPr>
          <a:xfrm>
            <a:off x="718125" y="445025"/>
            <a:ext cx="7707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Nhóm sinh viên thực hiện</a:t>
            </a:r>
            <a:endParaRPr>
              <a:solidFill>
                <a:schemeClr val="accent4"/>
              </a:solidFill>
            </a:endParaRPr>
          </a:p>
        </p:txBody>
      </p:sp>
      <p:sp>
        <p:nvSpPr>
          <p:cNvPr id="1139" name="Google Shape;1139;p65"/>
          <p:cNvSpPr/>
          <p:nvPr/>
        </p:nvSpPr>
        <p:spPr>
          <a:xfrm>
            <a:off x="2222938" y="1804497"/>
            <a:ext cx="1514250" cy="1480365"/>
          </a:xfrm>
          <a:custGeom>
            <a:avLst/>
            <a:gdLst/>
            <a:ahLst/>
            <a:cxnLst/>
            <a:rect l="l" t="t" r="r" b="b"/>
            <a:pathLst>
              <a:path w="5005" h="4893" extrusionOk="0">
                <a:moveTo>
                  <a:pt x="2265" y="0"/>
                </a:moveTo>
                <a:cubicBezTo>
                  <a:pt x="2132" y="0"/>
                  <a:pt x="1999" y="11"/>
                  <a:pt x="1869" y="32"/>
                </a:cubicBezTo>
                <a:cubicBezTo>
                  <a:pt x="1662" y="72"/>
                  <a:pt x="1461" y="146"/>
                  <a:pt x="1273" y="246"/>
                </a:cubicBezTo>
                <a:cubicBezTo>
                  <a:pt x="1086" y="347"/>
                  <a:pt x="918" y="474"/>
                  <a:pt x="771" y="621"/>
                </a:cubicBezTo>
                <a:cubicBezTo>
                  <a:pt x="617" y="769"/>
                  <a:pt x="476" y="929"/>
                  <a:pt x="362" y="1104"/>
                </a:cubicBezTo>
                <a:cubicBezTo>
                  <a:pt x="262" y="1278"/>
                  <a:pt x="182" y="1465"/>
                  <a:pt x="128" y="1653"/>
                </a:cubicBezTo>
                <a:cubicBezTo>
                  <a:pt x="68" y="1847"/>
                  <a:pt x="28" y="2041"/>
                  <a:pt x="7" y="2242"/>
                </a:cubicBezTo>
                <a:cubicBezTo>
                  <a:pt x="1" y="2436"/>
                  <a:pt x="14" y="2637"/>
                  <a:pt x="54" y="2832"/>
                </a:cubicBezTo>
                <a:cubicBezTo>
                  <a:pt x="88" y="3026"/>
                  <a:pt x="141" y="3220"/>
                  <a:pt x="222" y="3401"/>
                </a:cubicBezTo>
                <a:cubicBezTo>
                  <a:pt x="309" y="3582"/>
                  <a:pt x="409" y="3749"/>
                  <a:pt x="537" y="3903"/>
                </a:cubicBezTo>
                <a:cubicBezTo>
                  <a:pt x="657" y="4057"/>
                  <a:pt x="798" y="4191"/>
                  <a:pt x="952" y="4319"/>
                </a:cubicBezTo>
                <a:cubicBezTo>
                  <a:pt x="1106" y="4452"/>
                  <a:pt x="1280" y="4566"/>
                  <a:pt x="1468" y="4660"/>
                </a:cubicBezTo>
                <a:cubicBezTo>
                  <a:pt x="1648" y="4747"/>
                  <a:pt x="1849" y="4814"/>
                  <a:pt x="2050" y="4854"/>
                </a:cubicBezTo>
                <a:cubicBezTo>
                  <a:pt x="2199" y="4879"/>
                  <a:pt x="2352" y="4893"/>
                  <a:pt x="2506" y="4893"/>
                </a:cubicBezTo>
                <a:cubicBezTo>
                  <a:pt x="2559" y="4893"/>
                  <a:pt x="2613" y="4891"/>
                  <a:pt x="2667" y="4888"/>
                </a:cubicBezTo>
                <a:cubicBezTo>
                  <a:pt x="2874" y="4868"/>
                  <a:pt x="3075" y="4828"/>
                  <a:pt x="3269" y="4761"/>
                </a:cubicBezTo>
                <a:cubicBezTo>
                  <a:pt x="3464" y="4707"/>
                  <a:pt x="3658" y="4627"/>
                  <a:pt x="3839" y="4526"/>
                </a:cubicBezTo>
                <a:cubicBezTo>
                  <a:pt x="4013" y="4426"/>
                  <a:pt x="4174" y="4298"/>
                  <a:pt x="4321" y="4151"/>
                </a:cubicBezTo>
                <a:cubicBezTo>
                  <a:pt x="4468" y="4004"/>
                  <a:pt x="4596" y="3843"/>
                  <a:pt x="4703" y="3669"/>
                </a:cubicBezTo>
                <a:cubicBezTo>
                  <a:pt x="4803" y="3488"/>
                  <a:pt x="4877" y="3294"/>
                  <a:pt x="4930" y="3093"/>
                </a:cubicBezTo>
                <a:cubicBezTo>
                  <a:pt x="4977" y="2885"/>
                  <a:pt x="5004" y="2671"/>
                  <a:pt x="4997" y="2456"/>
                </a:cubicBezTo>
                <a:cubicBezTo>
                  <a:pt x="4984" y="2249"/>
                  <a:pt x="4944" y="2035"/>
                  <a:pt x="4877" y="1834"/>
                </a:cubicBezTo>
                <a:cubicBezTo>
                  <a:pt x="4810" y="1633"/>
                  <a:pt x="4723" y="1438"/>
                  <a:pt x="4616" y="1258"/>
                </a:cubicBezTo>
                <a:cubicBezTo>
                  <a:pt x="4502" y="1077"/>
                  <a:pt x="4368" y="909"/>
                  <a:pt x="4214" y="762"/>
                </a:cubicBezTo>
                <a:cubicBezTo>
                  <a:pt x="4060" y="621"/>
                  <a:pt x="3886" y="494"/>
                  <a:pt x="3705" y="387"/>
                </a:cubicBezTo>
                <a:cubicBezTo>
                  <a:pt x="3517" y="286"/>
                  <a:pt x="3323" y="199"/>
                  <a:pt x="3122" y="139"/>
                </a:cubicBezTo>
                <a:cubicBezTo>
                  <a:pt x="2921" y="72"/>
                  <a:pt x="2713" y="32"/>
                  <a:pt x="2506" y="12"/>
                </a:cubicBezTo>
                <a:cubicBezTo>
                  <a:pt x="2425" y="4"/>
                  <a:pt x="2345" y="0"/>
                  <a:pt x="2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8" name="Google Shape;1137;p65">
            <a:extLst>
              <a:ext uri="{FF2B5EF4-FFF2-40B4-BE49-F238E27FC236}">
                <a16:creationId xmlns:a16="http://schemas.microsoft.com/office/drawing/2014/main" id="{67B406D7-E98D-42DF-93EE-0A428A2E8053}"/>
              </a:ext>
            </a:extLst>
          </p:cNvPr>
          <p:cNvSpPr txBox="1">
            <a:spLocks/>
          </p:cNvSpPr>
          <p:nvPr/>
        </p:nvSpPr>
        <p:spPr>
          <a:xfrm>
            <a:off x="1768663" y="3350271"/>
            <a:ext cx="2422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222250" algn="ctr" rtl="0">
              <a:lnSpc>
                <a:spcPct val="100000"/>
              </a:lnSpc>
              <a:spcBef>
                <a:spcPts val="0"/>
              </a:spcBef>
              <a:spcAft>
                <a:spcPts val="0"/>
              </a:spcAft>
              <a:buClr>
                <a:schemeClr val="dk1"/>
              </a:buClr>
              <a:buSzPts val="3500"/>
              <a:buFont typeface="Ubuntu"/>
              <a:buNone/>
              <a:defRPr sz="2000" b="1" i="0" u="none" strike="noStrike" cap="none">
                <a:solidFill>
                  <a:schemeClr val="dk1"/>
                </a:solidFill>
                <a:latin typeface="Ubuntu"/>
                <a:ea typeface="Ubuntu"/>
                <a:cs typeface="Ubuntu"/>
                <a:sym typeface="Ubuntu"/>
              </a:defRPr>
            </a:lvl1pPr>
            <a:lvl2pPr marL="914400" marR="0" lvl="1"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2pPr>
            <a:lvl3pPr marL="1371600" marR="0" lvl="2"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3pPr>
            <a:lvl4pPr marL="1828800" marR="0" lvl="3"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4pPr>
            <a:lvl5pPr marL="2286000" marR="0" lvl="4"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5pPr>
            <a:lvl6pPr marL="2743200" marR="0" lvl="5"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6pPr>
            <a:lvl7pPr marL="3200400" marR="0" lvl="6"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7pPr>
            <a:lvl8pPr marL="3657600" marR="0" lvl="7"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8pPr>
            <a:lvl9pPr marL="4114800" marR="0" lvl="8"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9pPr>
          </a:lstStyle>
          <a:p>
            <a:pPr indent="0"/>
            <a:r>
              <a:rPr lang="en-US"/>
              <a:t>Lê Kim </a:t>
            </a:r>
            <a:r>
              <a:rPr lang="en-US" err="1"/>
              <a:t>Tuấn</a:t>
            </a:r>
            <a:endParaRPr lang="en-US"/>
          </a:p>
        </p:txBody>
      </p:sp>
      <p:sp>
        <p:nvSpPr>
          <p:cNvPr id="28" name="Google Shape;1142;p65">
            <a:extLst>
              <a:ext uri="{FF2B5EF4-FFF2-40B4-BE49-F238E27FC236}">
                <a16:creationId xmlns:a16="http://schemas.microsoft.com/office/drawing/2014/main" id="{7BFFC192-10C5-44FC-BCF9-8A6C292B6C45}"/>
              </a:ext>
            </a:extLst>
          </p:cNvPr>
          <p:cNvSpPr/>
          <p:nvPr/>
        </p:nvSpPr>
        <p:spPr>
          <a:xfrm rot="6984693">
            <a:off x="5340781" y="1769262"/>
            <a:ext cx="1514246" cy="1480361"/>
          </a:xfrm>
          <a:custGeom>
            <a:avLst/>
            <a:gdLst/>
            <a:ahLst/>
            <a:cxnLst/>
            <a:rect l="l" t="t" r="r" b="b"/>
            <a:pathLst>
              <a:path w="5005" h="4893" extrusionOk="0">
                <a:moveTo>
                  <a:pt x="2265" y="0"/>
                </a:moveTo>
                <a:cubicBezTo>
                  <a:pt x="2132" y="0"/>
                  <a:pt x="1999" y="11"/>
                  <a:pt x="1869" y="32"/>
                </a:cubicBezTo>
                <a:cubicBezTo>
                  <a:pt x="1662" y="72"/>
                  <a:pt x="1461" y="146"/>
                  <a:pt x="1273" y="246"/>
                </a:cubicBezTo>
                <a:cubicBezTo>
                  <a:pt x="1086" y="347"/>
                  <a:pt x="918" y="474"/>
                  <a:pt x="771" y="621"/>
                </a:cubicBezTo>
                <a:cubicBezTo>
                  <a:pt x="617" y="769"/>
                  <a:pt x="476" y="929"/>
                  <a:pt x="362" y="1104"/>
                </a:cubicBezTo>
                <a:cubicBezTo>
                  <a:pt x="262" y="1278"/>
                  <a:pt x="182" y="1465"/>
                  <a:pt x="128" y="1653"/>
                </a:cubicBezTo>
                <a:cubicBezTo>
                  <a:pt x="68" y="1847"/>
                  <a:pt x="28" y="2041"/>
                  <a:pt x="7" y="2242"/>
                </a:cubicBezTo>
                <a:cubicBezTo>
                  <a:pt x="1" y="2436"/>
                  <a:pt x="14" y="2637"/>
                  <a:pt x="54" y="2832"/>
                </a:cubicBezTo>
                <a:cubicBezTo>
                  <a:pt x="88" y="3026"/>
                  <a:pt x="141" y="3220"/>
                  <a:pt x="222" y="3401"/>
                </a:cubicBezTo>
                <a:cubicBezTo>
                  <a:pt x="309" y="3582"/>
                  <a:pt x="409" y="3749"/>
                  <a:pt x="537" y="3903"/>
                </a:cubicBezTo>
                <a:cubicBezTo>
                  <a:pt x="657" y="4057"/>
                  <a:pt x="798" y="4191"/>
                  <a:pt x="952" y="4319"/>
                </a:cubicBezTo>
                <a:cubicBezTo>
                  <a:pt x="1106" y="4452"/>
                  <a:pt x="1280" y="4566"/>
                  <a:pt x="1468" y="4660"/>
                </a:cubicBezTo>
                <a:cubicBezTo>
                  <a:pt x="1648" y="4747"/>
                  <a:pt x="1849" y="4814"/>
                  <a:pt x="2050" y="4854"/>
                </a:cubicBezTo>
                <a:cubicBezTo>
                  <a:pt x="2199" y="4879"/>
                  <a:pt x="2352" y="4893"/>
                  <a:pt x="2506" y="4893"/>
                </a:cubicBezTo>
                <a:cubicBezTo>
                  <a:pt x="2559" y="4893"/>
                  <a:pt x="2613" y="4891"/>
                  <a:pt x="2667" y="4888"/>
                </a:cubicBezTo>
                <a:cubicBezTo>
                  <a:pt x="2874" y="4868"/>
                  <a:pt x="3075" y="4828"/>
                  <a:pt x="3269" y="4761"/>
                </a:cubicBezTo>
                <a:cubicBezTo>
                  <a:pt x="3464" y="4707"/>
                  <a:pt x="3658" y="4627"/>
                  <a:pt x="3839" y="4526"/>
                </a:cubicBezTo>
                <a:cubicBezTo>
                  <a:pt x="4013" y="4426"/>
                  <a:pt x="4174" y="4298"/>
                  <a:pt x="4321" y="4151"/>
                </a:cubicBezTo>
                <a:cubicBezTo>
                  <a:pt x="4468" y="4004"/>
                  <a:pt x="4596" y="3843"/>
                  <a:pt x="4703" y="3669"/>
                </a:cubicBezTo>
                <a:cubicBezTo>
                  <a:pt x="4803" y="3488"/>
                  <a:pt x="4877" y="3294"/>
                  <a:pt x="4930" y="3093"/>
                </a:cubicBezTo>
                <a:cubicBezTo>
                  <a:pt x="4977" y="2885"/>
                  <a:pt x="5004" y="2671"/>
                  <a:pt x="4997" y="2456"/>
                </a:cubicBezTo>
                <a:cubicBezTo>
                  <a:pt x="4984" y="2249"/>
                  <a:pt x="4944" y="2035"/>
                  <a:pt x="4877" y="1834"/>
                </a:cubicBezTo>
                <a:cubicBezTo>
                  <a:pt x="4810" y="1633"/>
                  <a:pt x="4723" y="1438"/>
                  <a:pt x="4616" y="1258"/>
                </a:cubicBezTo>
                <a:cubicBezTo>
                  <a:pt x="4502" y="1077"/>
                  <a:pt x="4368" y="909"/>
                  <a:pt x="4214" y="762"/>
                </a:cubicBezTo>
                <a:cubicBezTo>
                  <a:pt x="4060" y="621"/>
                  <a:pt x="3886" y="494"/>
                  <a:pt x="3705" y="387"/>
                </a:cubicBezTo>
                <a:cubicBezTo>
                  <a:pt x="3517" y="286"/>
                  <a:pt x="3323" y="199"/>
                  <a:pt x="3122" y="139"/>
                </a:cubicBezTo>
                <a:cubicBezTo>
                  <a:pt x="2921" y="72"/>
                  <a:pt x="2713" y="32"/>
                  <a:pt x="2506" y="12"/>
                </a:cubicBezTo>
                <a:cubicBezTo>
                  <a:pt x="2425" y="4"/>
                  <a:pt x="2345" y="0"/>
                  <a:pt x="2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1" name="Google Shape;1135;p65">
            <a:extLst>
              <a:ext uri="{FF2B5EF4-FFF2-40B4-BE49-F238E27FC236}">
                <a16:creationId xmlns:a16="http://schemas.microsoft.com/office/drawing/2014/main" id="{63F76193-F249-4653-858C-B87070E3B195}"/>
              </a:ext>
            </a:extLst>
          </p:cNvPr>
          <p:cNvSpPr txBox="1">
            <a:spLocks/>
          </p:cNvSpPr>
          <p:nvPr/>
        </p:nvSpPr>
        <p:spPr>
          <a:xfrm>
            <a:off x="4370821" y="3350271"/>
            <a:ext cx="340129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222250" algn="ctr" rtl="0">
              <a:lnSpc>
                <a:spcPct val="100000"/>
              </a:lnSpc>
              <a:spcBef>
                <a:spcPts val="0"/>
              </a:spcBef>
              <a:spcAft>
                <a:spcPts val="0"/>
              </a:spcAft>
              <a:buClr>
                <a:schemeClr val="dk1"/>
              </a:buClr>
              <a:buSzPts val="3500"/>
              <a:buFont typeface="Ubuntu"/>
              <a:buNone/>
              <a:defRPr sz="2000" b="1" i="0" u="none" strike="noStrike" cap="none">
                <a:solidFill>
                  <a:schemeClr val="dk1"/>
                </a:solidFill>
                <a:latin typeface="Ubuntu"/>
                <a:ea typeface="Ubuntu"/>
                <a:cs typeface="Ubuntu"/>
                <a:sym typeface="Ubuntu"/>
              </a:defRPr>
            </a:lvl1pPr>
            <a:lvl2pPr marL="914400" marR="0" lvl="1"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2pPr>
            <a:lvl3pPr marL="1371600" marR="0" lvl="2"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3pPr>
            <a:lvl4pPr marL="1828800" marR="0" lvl="3"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4pPr>
            <a:lvl5pPr marL="2286000" marR="0" lvl="4"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5pPr>
            <a:lvl6pPr marL="2743200" marR="0" lvl="5"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6pPr>
            <a:lvl7pPr marL="3200400" marR="0" lvl="6"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7pPr>
            <a:lvl8pPr marL="3657600" marR="0" lvl="7"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8pPr>
            <a:lvl9pPr marL="4114800" marR="0" lvl="8" indent="-317500" algn="r" rtl="0">
              <a:lnSpc>
                <a:spcPct val="100000"/>
              </a:lnSpc>
              <a:spcBef>
                <a:spcPts val="0"/>
              </a:spcBef>
              <a:spcAft>
                <a:spcPts val="0"/>
              </a:spcAft>
              <a:buClr>
                <a:schemeClr val="dk1"/>
              </a:buClr>
              <a:buSzPts val="2000"/>
              <a:buFont typeface="PT Sans Caption"/>
              <a:buNone/>
              <a:defRPr sz="2000" b="0" i="0" u="none" strike="noStrike" cap="none">
                <a:solidFill>
                  <a:schemeClr val="dk1"/>
                </a:solidFill>
                <a:latin typeface="PT Sans Caption"/>
                <a:ea typeface="PT Sans Caption"/>
                <a:cs typeface="PT Sans Caption"/>
                <a:sym typeface="PT Sans Caption"/>
              </a:defRPr>
            </a:lvl9pPr>
          </a:lstStyle>
          <a:p>
            <a:pPr indent="0"/>
            <a:r>
              <a:rPr lang="en-US"/>
              <a:t>Nguyễn Ngọc Diễm Quỳnh</a:t>
            </a:r>
          </a:p>
        </p:txBody>
      </p:sp>
      <p:grpSp>
        <p:nvGrpSpPr>
          <p:cNvPr id="46" name="Google Shape;7692;p82">
            <a:extLst>
              <a:ext uri="{FF2B5EF4-FFF2-40B4-BE49-F238E27FC236}">
                <a16:creationId xmlns:a16="http://schemas.microsoft.com/office/drawing/2014/main" id="{BE1C6FBB-C903-474A-8EB3-C96298DC0ABC}"/>
              </a:ext>
            </a:extLst>
          </p:cNvPr>
          <p:cNvGrpSpPr>
            <a:grpSpLocks noChangeAspect="1"/>
          </p:cNvGrpSpPr>
          <p:nvPr/>
        </p:nvGrpSpPr>
        <p:grpSpPr>
          <a:xfrm>
            <a:off x="5573911" y="1822437"/>
            <a:ext cx="1047986" cy="1195651"/>
            <a:chOff x="-53224225" y="3976300"/>
            <a:chExt cx="279625" cy="319025"/>
          </a:xfrm>
        </p:grpSpPr>
        <p:sp>
          <p:nvSpPr>
            <p:cNvPr id="47" name="Google Shape;7693;p82">
              <a:extLst>
                <a:ext uri="{FF2B5EF4-FFF2-40B4-BE49-F238E27FC236}">
                  <a16:creationId xmlns:a16="http://schemas.microsoft.com/office/drawing/2014/main" id="{D7ACB62A-485B-48D9-ADD0-2028C5159CB2}"/>
                </a:ext>
              </a:extLst>
            </p:cNvPr>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94;p82">
              <a:extLst>
                <a:ext uri="{FF2B5EF4-FFF2-40B4-BE49-F238E27FC236}">
                  <a16:creationId xmlns:a16="http://schemas.microsoft.com/office/drawing/2014/main" id="{1138812A-9A62-415C-808E-F3193F34BCE2}"/>
                </a:ext>
              </a:extLst>
            </p:cNvPr>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95;p82">
              <a:extLst>
                <a:ext uri="{FF2B5EF4-FFF2-40B4-BE49-F238E27FC236}">
                  <a16:creationId xmlns:a16="http://schemas.microsoft.com/office/drawing/2014/main" id="{F520CB3A-7265-4A39-A7CD-5EAB6329AF1C}"/>
                </a:ext>
              </a:extLst>
            </p:cNvPr>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96;p82">
              <a:extLst>
                <a:ext uri="{FF2B5EF4-FFF2-40B4-BE49-F238E27FC236}">
                  <a16:creationId xmlns:a16="http://schemas.microsoft.com/office/drawing/2014/main" id="{E92ADAF0-5475-472B-B947-11962E21C75D}"/>
                </a:ext>
              </a:extLst>
            </p:cNvPr>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97;p82">
              <a:extLst>
                <a:ext uri="{FF2B5EF4-FFF2-40B4-BE49-F238E27FC236}">
                  <a16:creationId xmlns:a16="http://schemas.microsoft.com/office/drawing/2014/main" id="{1264DCB1-B40A-4732-9D48-F232787EFBEF}"/>
                </a:ext>
              </a:extLst>
            </p:cNvPr>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98;p82">
              <a:extLst>
                <a:ext uri="{FF2B5EF4-FFF2-40B4-BE49-F238E27FC236}">
                  <a16:creationId xmlns:a16="http://schemas.microsoft.com/office/drawing/2014/main" id="{ADDF777A-9AEF-4F7B-B2C9-502B2344A865}"/>
                </a:ext>
              </a:extLst>
            </p:cNvPr>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99;p82">
              <a:extLst>
                <a:ext uri="{FF2B5EF4-FFF2-40B4-BE49-F238E27FC236}">
                  <a16:creationId xmlns:a16="http://schemas.microsoft.com/office/drawing/2014/main" id="{4374FE5B-3398-465E-A18D-9BF291818FC5}"/>
                </a:ext>
              </a:extLst>
            </p:cNvPr>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41;p82">
            <a:extLst>
              <a:ext uri="{FF2B5EF4-FFF2-40B4-BE49-F238E27FC236}">
                <a16:creationId xmlns:a16="http://schemas.microsoft.com/office/drawing/2014/main" id="{7AAEB547-8DF4-40B7-8A4B-E3CBF30E7A30}"/>
              </a:ext>
            </a:extLst>
          </p:cNvPr>
          <p:cNvGrpSpPr>
            <a:grpSpLocks noChangeAspect="1"/>
          </p:cNvGrpSpPr>
          <p:nvPr/>
        </p:nvGrpSpPr>
        <p:grpSpPr>
          <a:xfrm>
            <a:off x="2488176" y="1956010"/>
            <a:ext cx="1082103" cy="1231480"/>
            <a:chOff x="-54793175" y="3982600"/>
            <a:chExt cx="279625" cy="318225"/>
          </a:xfrm>
        </p:grpSpPr>
        <p:sp>
          <p:nvSpPr>
            <p:cNvPr id="55" name="Google Shape;7742;p82">
              <a:extLst>
                <a:ext uri="{FF2B5EF4-FFF2-40B4-BE49-F238E27FC236}">
                  <a16:creationId xmlns:a16="http://schemas.microsoft.com/office/drawing/2014/main" id="{DFB420A4-DA70-4868-8784-F674F0140D04}"/>
                </a:ext>
              </a:extLst>
            </p:cNvPr>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43;p82">
              <a:extLst>
                <a:ext uri="{FF2B5EF4-FFF2-40B4-BE49-F238E27FC236}">
                  <a16:creationId xmlns:a16="http://schemas.microsoft.com/office/drawing/2014/main" id="{229EC28E-9518-41CA-8207-846182BDA373}"/>
                </a:ext>
              </a:extLst>
            </p:cNvPr>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744;p82">
              <a:extLst>
                <a:ext uri="{FF2B5EF4-FFF2-40B4-BE49-F238E27FC236}">
                  <a16:creationId xmlns:a16="http://schemas.microsoft.com/office/drawing/2014/main" id="{356D8A31-580A-4020-883C-6DEEE5881DC6}"/>
                </a:ext>
              </a:extLst>
            </p:cNvPr>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45;p82">
              <a:extLst>
                <a:ext uri="{FF2B5EF4-FFF2-40B4-BE49-F238E27FC236}">
                  <a16:creationId xmlns:a16="http://schemas.microsoft.com/office/drawing/2014/main" id="{93F9693F-7D26-40AF-B379-98F58BF6D147}"/>
                </a:ext>
              </a:extLst>
            </p:cNvPr>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746;p82">
              <a:extLst>
                <a:ext uri="{FF2B5EF4-FFF2-40B4-BE49-F238E27FC236}">
                  <a16:creationId xmlns:a16="http://schemas.microsoft.com/office/drawing/2014/main" id="{350640BF-729B-466E-B453-599AA86D5F94}"/>
                </a:ext>
              </a:extLst>
            </p:cNvPr>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747;p82">
              <a:extLst>
                <a:ext uri="{FF2B5EF4-FFF2-40B4-BE49-F238E27FC236}">
                  <a16:creationId xmlns:a16="http://schemas.microsoft.com/office/drawing/2014/main" id="{577C83F9-0AA8-46B1-993E-067369A37CDC}"/>
                </a:ext>
              </a:extLst>
            </p:cNvPr>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748;p82">
              <a:extLst>
                <a:ext uri="{FF2B5EF4-FFF2-40B4-BE49-F238E27FC236}">
                  <a16:creationId xmlns:a16="http://schemas.microsoft.com/office/drawing/2014/main" id="{2EF99EAD-8F77-4E03-9FD0-3D9F87CA7B52}"/>
                </a:ext>
              </a:extLst>
            </p:cNvPr>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374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pic>
        <p:nvPicPr>
          <p:cNvPr id="4" name="Picture 3" descr="Diagram&#10;&#10;Description automatically generated with medium confidence">
            <a:extLst>
              <a:ext uri="{FF2B5EF4-FFF2-40B4-BE49-F238E27FC236}">
                <a16:creationId xmlns:a16="http://schemas.microsoft.com/office/drawing/2014/main" id="{5BF2F63D-1D76-DEEE-FB41-FCDE8948B700}"/>
              </a:ext>
            </a:extLst>
          </p:cNvPr>
          <p:cNvPicPr>
            <a:picLocks noChangeAspect="1"/>
          </p:cNvPicPr>
          <p:nvPr/>
        </p:nvPicPr>
        <p:blipFill>
          <a:blip r:embed="rId3"/>
          <a:stretch>
            <a:fillRect/>
          </a:stretch>
        </p:blipFill>
        <p:spPr>
          <a:xfrm>
            <a:off x="1514475" y="1521622"/>
            <a:ext cx="6115050" cy="2846705"/>
          </a:xfrm>
          <a:prstGeom prst="rect">
            <a:avLst/>
          </a:prstGeom>
        </p:spPr>
      </p:pic>
    </p:spTree>
    <p:extLst>
      <p:ext uri="{BB962C8B-B14F-4D97-AF65-F5344CB8AC3E}">
        <p14:creationId xmlns:p14="http://schemas.microsoft.com/office/powerpoint/2010/main" val="1789520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sp>
        <p:nvSpPr>
          <p:cNvPr id="5" name="TextBox 4">
            <a:extLst>
              <a:ext uri="{FF2B5EF4-FFF2-40B4-BE49-F238E27FC236}">
                <a16:creationId xmlns:a16="http://schemas.microsoft.com/office/drawing/2014/main" id="{5B4C8A6A-8AE1-990E-04EE-18F5E666FB09}"/>
              </a:ext>
            </a:extLst>
          </p:cNvPr>
          <p:cNvSpPr txBox="1"/>
          <p:nvPr/>
        </p:nvSpPr>
        <p:spPr>
          <a:xfrm>
            <a:off x="543761" y="1329764"/>
            <a:ext cx="8317736" cy="3046988"/>
          </a:xfrm>
          <a:prstGeom prst="rect">
            <a:avLst/>
          </a:prstGeom>
          <a:noFill/>
        </p:spPr>
        <p:txBody>
          <a:bodyPr wrap="square">
            <a:spAutoFit/>
          </a:bodyPr>
          <a:lstStyle/>
          <a:p>
            <a:pPr algn="just"/>
            <a:r>
              <a:rPr lang="en-US" sz="2000" dirty="0"/>
              <a:t>Ryu Controller </a:t>
            </a:r>
            <a:r>
              <a:rPr lang="en-US" sz="2000" dirty="0" err="1"/>
              <a:t>thực</a:t>
            </a:r>
            <a:r>
              <a:rPr lang="en-US" sz="2000" dirty="0"/>
              <a:t> </a:t>
            </a:r>
            <a:r>
              <a:rPr lang="en-US" sz="2000" dirty="0" err="1"/>
              <a:t>hiện</a:t>
            </a:r>
            <a:r>
              <a:rPr lang="en-US" sz="2000" dirty="0"/>
              <a:t> </a:t>
            </a:r>
            <a:r>
              <a:rPr lang="en-US" sz="2000" dirty="0" err="1"/>
              <a:t>một</a:t>
            </a:r>
            <a:r>
              <a:rPr lang="en-US" sz="2000" dirty="0"/>
              <a:t> </a:t>
            </a:r>
            <a:r>
              <a:rPr lang="en-US" sz="2000" dirty="0" err="1"/>
              <a:t>số</a:t>
            </a:r>
            <a:r>
              <a:rPr lang="en-US" sz="2000" dirty="0"/>
              <a:t> </a:t>
            </a:r>
            <a:r>
              <a:rPr lang="en-US" sz="2000" dirty="0" err="1"/>
              <a:t>công</a:t>
            </a:r>
            <a:r>
              <a:rPr lang="en-US" sz="2000" dirty="0"/>
              <a:t> </a:t>
            </a:r>
            <a:r>
              <a:rPr lang="en-US" sz="2000" dirty="0" err="1"/>
              <a:t>việc</a:t>
            </a:r>
            <a:r>
              <a:rPr lang="en-US" sz="2000" dirty="0"/>
              <a:t> </a:t>
            </a:r>
            <a:r>
              <a:rPr lang="en-US" sz="2000" dirty="0" err="1"/>
              <a:t>chính</a:t>
            </a:r>
            <a:r>
              <a:rPr lang="en-US" sz="2000" dirty="0"/>
              <a:t>:</a:t>
            </a:r>
          </a:p>
          <a:p>
            <a:pPr algn="just"/>
            <a:endParaRPr lang="en-US" sz="2000" dirty="0"/>
          </a:p>
          <a:p>
            <a:pPr marL="285750" lvl="2" indent="-285750" algn="just">
              <a:buFont typeface="Wingdings" panose="05000000000000000000" pitchFamily="2" charset="2"/>
              <a:buChar char="q"/>
            </a:pPr>
            <a:r>
              <a:rPr lang="vi-VN" sz="2000" dirty="0"/>
              <a:t>	Học MAC </a:t>
            </a:r>
            <a:r>
              <a:rPr lang="en-US" sz="2000" dirty="0"/>
              <a:t>- </a:t>
            </a:r>
            <a:r>
              <a:rPr lang="vi-VN" sz="2000" dirty="0"/>
              <a:t>port và lưu trong MAC address table</a:t>
            </a:r>
            <a:r>
              <a:rPr lang="en-US" sz="2000" dirty="0"/>
              <a:t>.</a:t>
            </a:r>
          </a:p>
          <a:p>
            <a:pPr lvl="2" algn="just"/>
            <a:endParaRPr lang="vi-VN" sz="2000" dirty="0"/>
          </a:p>
          <a:p>
            <a:pPr marL="285750" lvl="2" indent="-285750" algn="just">
              <a:buFont typeface="Wingdings" panose="05000000000000000000" pitchFamily="2" charset="2"/>
              <a:buChar char="q"/>
            </a:pPr>
            <a:r>
              <a:rPr lang="vi-VN" sz="2000" dirty="0"/>
              <a:t>	</a:t>
            </a:r>
            <a:r>
              <a:rPr lang="en-US" sz="2000" dirty="0"/>
              <a:t>N</a:t>
            </a:r>
            <a:r>
              <a:rPr lang="vi-VN" sz="2000" dirty="0"/>
              <a:t>hận gói tin có </a:t>
            </a:r>
            <a:r>
              <a:rPr lang="en-US" sz="2000" dirty="0"/>
              <a:t>MAC </a:t>
            </a:r>
            <a:r>
              <a:rPr lang="vi-VN" sz="2000" dirty="0"/>
              <a:t>đã học</a:t>
            </a:r>
            <a:r>
              <a:rPr lang="en-US" sz="2000" dirty="0"/>
              <a:t> -&gt; </a:t>
            </a:r>
            <a:r>
              <a:rPr lang="vi-VN" sz="2000" dirty="0"/>
              <a:t>gửi đến port tương ứng trong MAC address table.</a:t>
            </a:r>
            <a:endParaRPr lang="en-US" sz="2000" dirty="0"/>
          </a:p>
          <a:p>
            <a:pPr lvl="2" algn="just"/>
            <a:endParaRPr lang="vi-VN" sz="2000" dirty="0"/>
          </a:p>
          <a:p>
            <a:pPr marL="285750" lvl="2" indent="-285750" algn="just">
              <a:buFont typeface="Wingdings" panose="05000000000000000000" pitchFamily="2" charset="2"/>
              <a:buChar char="q"/>
            </a:pPr>
            <a:r>
              <a:rPr lang="vi-VN" sz="2000" dirty="0"/>
              <a:t>	</a:t>
            </a:r>
            <a:r>
              <a:rPr lang="en-US" sz="2000" dirty="0"/>
              <a:t>N</a:t>
            </a:r>
            <a:r>
              <a:rPr lang="vi-VN" sz="2000" dirty="0"/>
              <a:t>hận gói tin có </a:t>
            </a:r>
            <a:r>
              <a:rPr lang="en-US" sz="2000" dirty="0"/>
              <a:t>MAC </a:t>
            </a:r>
            <a:r>
              <a:rPr lang="vi-VN" sz="2000" dirty="0"/>
              <a:t>chưa xác định</a:t>
            </a:r>
            <a:r>
              <a:rPr lang="en-US" sz="2000" dirty="0"/>
              <a:t> -&gt; </a:t>
            </a:r>
            <a:r>
              <a:rPr lang="vi-VN" sz="2000" dirty="0"/>
              <a:t>flooding.</a:t>
            </a:r>
          </a:p>
          <a:p>
            <a:pPr lvl="2"/>
            <a:endParaRPr lang="vi-VN" sz="1600" dirty="0"/>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383402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sp>
        <p:nvSpPr>
          <p:cNvPr id="7" name="TextBox 6">
            <a:extLst>
              <a:ext uri="{FF2B5EF4-FFF2-40B4-BE49-F238E27FC236}">
                <a16:creationId xmlns:a16="http://schemas.microsoft.com/office/drawing/2014/main" id="{E3FFF5CB-71BC-921F-A646-993FA8B6E71B}"/>
              </a:ext>
            </a:extLst>
          </p:cNvPr>
          <p:cNvSpPr txBox="1"/>
          <p:nvPr/>
        </p:nvSpPr>
        <p:spPr>
          <a:xfrm>
            <a:off x="362795" y="1405266"/>
            <a:ext cx="8638082" cy="2677656"/>
          </a:xfrm>
          <a:prstGeom prst="rect">
            <a:avLst/>
          </a:prstGeom>
          <a:noFill/>
        </p:spPr>
        <p:txBody>
          <a:bodyPr wrap="square">
            <a:spAutoFit/>
          </a:bodyPr>
          <a:lstStyle/>
          <a:p>
            <a:pPr marL="342900" marR="0" lvl="0" indent="-342900" algn="just">
              <a:spcBef>
                <a:spcPts val="0"/>
              </a:spcBef>
              <a:spcAft>
                <a:spcPts val="600"/>
              </a:spcAft>
              <a:buFont typeface="Symbol" panose="05050102010706020507" pitchFamily="18" charset="2"/>
              <a:buChar char=""/>
            </a:pPr>
            <a:r>
              <a:rPr lang="vi-VN" sz="2000" kern="1400" dirty="0">
                <a:solidFill>
                  <a:srgbClr val="212120"/>
                </a:solidFill>
                <a:effectLst/>
                <a:latin typeface="+mn-lt"/>
                <a:ea typeface="Times New Roman" panose="02020603050405020304" pitchFamily="18" charset="0"/>
                <a:cs typeface="Times New Roman" panose="02020603050405020304" pitchFamily="18" charset="0"/>
              </a:rPr>
              <a:t>Trong OpenFlow, thủ tục đầu tiên là bắt tay </a:t>
            </a:r>
            <a:r>
              <a:rPr lang="en-US" sz="2000" kern="1400" dirty="0">
                <a:solidFill>
                  <a:srgbClr val="212120"/>
                </a:solidFill>
                <a:effectLst/>
                <a:latin typeface="+mn-lt"/>
                <a:ea typeface="Times New Roman" panose="02020603050405020304" pitchFamily="18" charset="0"/>
                <a:cs typeface="Times New Roman" panose="02020603050405020304" pitchFamily="18" charset="0"/>
              </a:rPr>
              <a:t>.</a:t>
            </a:r>
            <a:r>
              <a:rPr lang="vi-VN" sz="2000" kern="1400" dirty="0">
                <a:solidFill>
                  <a:srgbClr val="212120"/>
                </a:solidFill>
                <a:effectLst/>
                <a:latin typeface="+mn-lt"/>
                <a:ea typeface="Times New Roman" panose="02020603050405020304" pitchFamily="18" charset="0"/>
                <a:cs typeface="Times New Roman" panose="02020603050405020304" pitchFamily="18" charset="0"/>
              </a:rPr>
              <a:t>Tuy nhiên, ở đây không đề cập đến vì Ryu’s framework đảm bảo thủ tục này được hoàn tất.</a:t>
            </a:r>
            <a:endParaRPr lang="en-US" sz="2000" kern="1400" dirty="0">
              <a:solidFill>
                <a:srgbClr val="212120"/>
              </a:solidFill>
              <a:effectLst/>
              <a:latin typeface="+mn-lt"/>
              <a:ea typeface="Times New Roman" panose="02020603050405020304" pitchFamily="18" charset="0"/>
              <a:cs typeface="Times New Roman" panose="02020603050405020304" pitchFamily="18" charset="0"/>
            </a:endParaRPr>
          </a:p>
          <a:p>
            <a:pPr marR="0" lvl="0" algn="just">
              <a:spcBef>
                <a:spcPts val="0"/>
              </a:spcBef>
              <a:spcAft>
                <a:spcPts val="600"/>
              </a:spcAft>
            </a:pPr>
            <a:endParaRPr lang="vi-VN" sz="2000" kern="1400" dirty="0">
              <a:solidFill>
                <a:srgbClr val="212120"/>
              </a:solidFill>
              <a:effectLst/>
              <a:latin typeface="+mn-lt"/>
              <a:ea typeface="Times New Roman" panose="02020603050405020304" pitchFamily="18"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vi-VN" sz="2000" kern="1400" dirty="0">
                <a:solidFill>
                  <a:srgbClr val="212120"/>
                </a:solidFill>
                <a:effectLst/>
                <a:latin typeface="+mn-lt"/>
                <a:ea typeface="Times New Roman" panose="02020603050405020304" pitchFamily="18" charset="0"/>
                <a:cs typeface="Times New Roman" panose="02020603050405020304" pitchFamily="18" charset="0"/>
              </a:rPr>
              <a:t>Khi Controller bắt đầu hoạt động, MAC address table được khởi tạo ở dạng 1 dictionary lồng {Key: Datapath_ID, value: {key: địa chỉ MAC, value: port}} với Datapath ID dùng để xác định OpenFlow vSwitch.</a:t>
            </a:r>
          </a:p>
          <a:p>
            <a:pPr marL="342900" marR="0" lvl="0" indent="-342900" algn="just">
              <a:spcBef>
                <a:spcPts val="0"/>
              </a:spcBef>
              <a:spcAft>
                <a:spcPts val="600"/>
              </a:spcAft>
              <a:buFont typeface="Symbol" panose="05050102010706020507" pitchFamily="18" charset="2"/>
              <a:buChar char=""/>
            </a:pPr>
            <a:endParaRPr lang="vi-VN" sz="14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352801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sp>
        <p:nvSpPr>
          <p:cNvPr id="5" name="TextBox 4">
            <a:extLst>
              <a:ext uri="{FF2B5EF4-FFF2-40B4-BE49-F238E27FC236}">
                <a16:creationId xmlns:a16="http://schemas.microsoft.com/office/drawing/2014/main" id="{5B4C8A6A-8AE1-990E-04EE-18F5E666FB09}"/>
              </a:ext>
            </a:extLst>
          </p:cNvPr>
          <p:cNvSpPr txBox="1"/>
          <p:nvPr/>
        </p:nvSpPr>
        <p:spPr>
          <a:xfrm>
            <a:off x="543761" y="1179043"/>
            <a:ext cx="8317736" cy="1631216"/>
          </a:xfrm>
          <a:prstGeom prst="rect">
            <a:avLst/>
          </a:prstGeom>
          <a:noFill/>
        </p:spPr>
        <p:txBody>
          <a:bodyPr wrap="square">
            <a:spAutoFit/>
          </a:bodyPr>
          <a:lstStyle/>
          <a:p>
            <a:pPr marL="342900" indent="-342900" algn="just">
              <a:buFont typeface="Arial" panose="020B0604020202020204" pitchFamily="34" charset="0"/>
              <a:buChar char="•"/>
            </a:pPr>
            <a:r>
              <a:rPr lang="vi-VN" sz="2000" dirty="0"/>
              <a:t>Controller sử dụng một số event handler để xử lý các gói tin nhận được, tên lớp sự kiện là ryu.controller.ofp_event.EventOFP + &lt;OpenFlow message name&gt;. </a:t>
            </a:r>
          </a:p>
          <a:p>
            <a:pPr marL="342900" indent="-342900" algn="just">
              <a:buFont typeface="Arial" panose="020B0604020202020204" pitchFamily="34" charset="0"/>
              <a:buChar char="•"/>
            </a:pPr>
            <a:r>
              <a:rPr lang="vi-VN" sz="2000" dirty="0"/>
              <a:t>Mỗi event sẽ được gắn với một trạng thái (state) trên Controller với các giá trị như sau:</a:t>
            </a:r>
            <a:endParaRPr lang="vi-VN" sz="1600" dirty="0"/>
          </a:p>
        </p:txBody>
      </p:sp>
      <p:graphicFrame>
        <p:nvGraphicFramePr>
          <p:cNvPr id="2" name="Table 1">
            <a:extLst>
              <a:ext uri="{FF2B5EF4-FFF2-40B4-BE49-F238E27FC236}">
                <a16:creationId xmlns:a16="http://schemas.microsoft.com/office/drawing/2014/main" id="{EF15FB1C-9D5D-10EF-914C-818034AAF418}"/>
              </a:ext>
            </a:extLst>
          </p:cNvPr>
          <p:cNvGraphicFramePr>
            <a:graphicFrameLocks noGrp="1"/>
          </p:cNvGraphicFramePr>
          <p:nvPr>
            <p:extLst>
              <p:ext uri="{D42A27DB-BD31-4B8C-83A1-F6EECF244321}">
                <p14:modId xmlns:p14="http://schemas.microsoft.com/office/powerpoint/2010/main" val="1208853941"/>
              </p:ext>
            </p:extLst>
          </p:nvPr>
        </p:nvGraphicFramePr>
        <p:xfrm>
          <a:off x="543761" y="2971577"/>
          <a:ext cx="8457116" cy="1987664"/>
        </p:xfrm>
        <a:graphic>
          <a:graphicData uri="http://schemas.openxmlformats.org/drawingml/2006/table">
            <a:tbl>
              <a:tblPr firstRow="1" firstCol="1" bandRow="1">
                <a:tableStyleId>{5C22544A-7EE6-4342-B048-85BDC9FD1C3A}</a:tableStyleId>
              </a:tblPr>
              <a:tblGrid>
                <a:gridCol w="5272423">
                  <a:extLst>
                    <a:ext uri="{9D8B030D-6E8A-4147-A177-3AD203B41FA5}">
                      <a16:colId xmlns:a16="http://schemas.microsoft.com/office/drawing/2014/main" val="2025770979"/>
                    </a:ext>
                  </a:extLst>
                </a:gridCol>
                <a:gridCol w="3184693">
                  <a:extLst>
                    <a:ext uri="{9D8B030D-6E8A-4147-A177-3AD203B41FA5}">
                      <a16:colId xmlns:a16="http://schemas.microsoft.com/office/drawing/2014/main" val="988948827"/>
                    </a:ext>
                  </a:extLst>
                </a:gridCol>
              </a:tblGrid>
              <a:tr h="217977">
                <a:tc>
                  <a:txBody>
                    <a:bodyPr/>
                    <a:lstStyle/>
                    <a:p>
                      <a:pPr marL="0" marR="0" algn="ctr">
                        <a:spcBef>
                          <a:spcPts val="0"/>
                        </a:spcBef>
                        <a:spcAft>
                          <a:spcPts val="600"/>
                        </a:spcAft>
                      </a:pPr>
                      <a:r>
                        <a:rPr lang="en-US" sz="1600" kern="1400">
                          <a:solidFill>
                            <a:srgbClr val="000000"/>
                          </a:solidFill>
                          <a:effectLst/>
                        </a:rPr>
                        <a:t>Định nghĩa</a:t>
                      </a:r>
                      <a:endParaRPr lang="en-US" sz="16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600" kern="1400">
                          <a:solidFill>
                            <a:srgbClr val="000000"/>
                          </a:solidFill>
                          <a:effectLst/>
                        </a:rPr>
                        <a:t>Giải thích</a:t>
                      </a:r>
                      <a:endParaRPr lang="en-US" sz="16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5334704"/>
                  </a:ext>
                </a:extLst>
              </a:tr>
              <a:tr h="435956">
                <a:tc>
                  <a:txBody>
                    <a:bodyPr/>
                    <a:lstStyle/>
                    <a:p>
                      <a:pPr marL="0" marR="0" algn="just">
                        <a:spcBef>
                          <a:spcPts val="0"/>
                        </a:spcBef>
                        <a:spcAft>
                          <a:spcPts val="600"/>
                        </a:spcAft>
                      </a:pPr>
                      <a:r>
                        <a:rPr lang="en-US" sz="1600" kern="1400">
                          <a:solidFill>
                            <a:srgbClr val="000000"/>
                          </a:solidFill>
                          <a:effectLst/>
                        </a:rPr>
                        <a:t>ryu.controller.handler.HANDSHAKE_DISPATCHER</a:t>
                      </a:r>
                      <a:endParaRPr lang="en-US" sz="16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600" kern="1400">
                          <a:solidFill>
                            <a:srgbClr val="000000"/>
                          </a:solidFill>
                          <a:effectLst/>
                        </a:rPr>
                        <a:t>Trao đổi tin nhắn HELLO</a:t>
                      </a:r>
                      <a:endParaRPr lang="en-US" sz="16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22795"/>
                  </a:ext>
                </a:extLst>
              </a:tr>
              <a:tr h="435956">
                <a:tc>
                  <a:txBody>
                    <a:bodyPr/>
                    <a:lstStyle/>
                    <a:p>
                      <a:pPr marL="0" marR="0" algn="just">
                        <a:spcBef>
                          <a:spcPts val="0"/>
                        </a:spcBef>
                        <a:spcAft>
                          <a:spcPts val="600"/>
                        </a:spcAft>
                      </a:pPr>
                      <a:r>
                        <a:rPr lang="en-US" sz="1600" kern="1400" dirty="0" err="1">
                          <a:solidFill>
                            <a:srgbClr val="000000"/>
                          </a:solidFill>
                          <a:effectLst/>
                        </a:rPr>
                        <a:t>ryu.controller.handler.CONFIG_DISPATCHER</a:t>
                      </a:r>
                      <a:endParaRPr lang="en-US" sz="16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600" kern="1400" dirty="0" err="1">
                          <a:solidFill>
                            <a:srgbClr val="000000"/>
                          </a:solidFill>
                          <a:effectLst/>
                        </a:rPr>
                        <a:t>Đợi</a:t>
                      </a:r>
                      <a:r>
                        <a:rPr lang="en-US" sz="1600" kern="1400" dirty="0">
                          <a:solidFill>
                            <a:srgbClr val="000000"/>
                          </a:solidFill>
                          <a:effectLst/>
                        </a:rPr>
                        <a:t> tin </a:t>
                      </a:r>
                      <a:r>
                        <a:rPr lang="en-US" sz="1600" kern="1400" dirty="0" err="1">
                          <a:solidFill>
                            <a:srgbClr val="000000"/>
                          </a:solidFill>
                          <a:effectLst/>
                        </a:rPr>
                        <a:t>nhắn</a:t>
                      </a:r>
                      <a:r>
                        <a:rPr lang="en-US" sz="1600" kern="1400" dirty="0">
                          <a:solidFill>
                            <a:srgbClr val="000000"/>
                          </a:solidFill>
                          <a:effectLst/>
                        </a:rPr>
                        <a:t> </a:t>
                      </a:r>
                      <a:r>
                        <a:rPr lang="en-US" sz="1600" kern="1400" dirty="0" err="1">
                          <a:solidFill>
                            <a:srgbClr val="000000"/>
                          </a:solidFill>
                          <a:effectLst/>
                        </a:rPr>
                        <a:t>từ</a:t>
                      </a:r>
                      <a:r>
                        <a:rPr lang="en-US" sz="1600" kern="1400" dirty="0">
                          <a:solidFill>
                            <a:srgbClr val="000000"/>
                          </a:solidFill>
                          <a:effectLst/>
                        </a:rPr>
                        <a:t> Switch</a:t>
                      </a:r>
                      <a:endParaRPr lang="en-US" sz="16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724118"/>
                  </a:ext>
                </a:extLst>
              </a:tr>
              <a:tr h="435956">
                <a:tc>
                  <a:txBody>
                    <a:bodyPr/>
                    <a:lstStyle/>
                    <a:p>
                      <a:pPr marL="0" marR="0" algn="just">
                        <a:spcBef>
                          <a:spcPts val="0"/>
                        </a:spcBef>
                        <a:spcAft>
                          <a:spcPts val="600"/>
                        </a:spcAft>
                      </a:pPr>
                      <a:r>
                        <a:rPr lang="en-US" sz="1600" kern="1400" dirty="0" err="1">
                          <a:solidFill>
                            <a:srgbClr val="000000"/>
                          </a:solidFill>
                          <a:effectLst/>
                        </a:rPr>
                        <a:t>ryu.controller.handler.MAIN_DISPATCHER</a:t>
                      </a:r>
                      <a:endParaRPr lang="en-US" sz="16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600" kern="1400" dirty="0" err="1">
                          <a:solidFill>
                            <a:srgbClr val="000000"/>
                          </a:solidFill>
                          <a:effectLst/>
                        </a:rPr>
                        <a:t>Trạng</a:t>
                      </a:r>
                      <a:r>
                        <a:rPr lang="en-US" sz="1600" kern="1400" dirty="0">
                          <a:solidFill>
                            <a:srgbClr val="000000"/>
                          </a:solidFill>
                          <a:effectLst/>
                        </a:rPr>
                        <a:t> </a:t>
                      </a:r>
                      <a:r>
                        <a:rPr lang="en-US" sz="1600" kern="1400" dirty="0" err="1">
                          <a:solidFill>
                            <a:srgbClr val="000000"/>
                          </a:solidFill>
                          <a:effectLst/>
                        </a:rPr>
                        <a:t>thái</a:t>
                      </a:r>
                      <a:r>
                        <a:rPr lang="en-US" sz="1600" kern="1400" dirty="0">
                          <a:solidFill>
                            <a:srgbClr val="000000"/>
                          </a:solidFill>
                          <a:effectLst/>
                        </a:rPr>
                        <a:t> </a:t>
                      </a:r>
                      <a:r>
                        <a:rPr lang="en-US" sz="1600" kern="1400" dirty="0" err="1">
                          <a:solidFill>
                            <a:srgbClr val="000000"/>
                          </a:solidFill>
                          <a:effectLst/>
                        </a:rPr>
                        <a:t>bình</a:t>
                      </a:r>
                      <a:r>
                        <a:rPr lang="en-US" sz="1600" kern="1400" dirty="0">
                          <a:solidFill>
                            <a:srgbClr val="000000"/>
                          </a:solidFill>
                          <a:effectLst/>
                        </a:rPr>
                        <a:t> </a:t>
                      </a:r>
                      <a:r>
                        <a:rPr lang="en-US" sz="1600" kern="1400" dirty="0" err="1">
                          <a:solidFill>
                            <a:srgbClr val="000000"/>
                          </a:solidFill>
                          <a:effectLst/>
                        </a:rPr>
                        <a:t>thường</a:t>
                      </a:r>
                      <a:endParaRPr lang="en-US" sz="16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8788908"/>
                  </a:ext>
                </a:extLst>
              </a:tr>
              <a:tr h="435956">
                <a:tc>
                  <a:txBody>
                    <a:bodyPr/>
                    <a:lstStyle/>
                    <a:p>
                      <a:pPr marL="0" marR="0" algn="just">
                        <a:spcBef>
                          <a:spcPts val="0"/>
                        </a:spcBef>
                        <a:spcAft>
                          <a:spcPts val="600"/>
                        </a:spcAft>
                      </a:pPr>
                      <a:r>
                        <a:rPr lang="en-US" sz="1600" kern="1400">
                          <a:solidFill>
                            <a:srgbClr val="000000"/>
                          </a:solidFill>
                          <a:effectLst/>
                        </a:rPr>
                        <a:t>ryu.controller.handler.DEAD_DISPATCHER</a:t>
                      </a:r>
                      <a:endParaRPr lang="en-US" sz="16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600" kern="1400" dirty="0" err="1">
                          <a:solidFill>
                            <a:srgbClr val="000000"/>
                          </a:solidFill>
                          <a:effectLst/>
                        </a:rPr>
                        <a:t>Ngắt</a:t>
                      </a:r>
                      <a:r>
                        <a:rPr lang="en-US" sz="1600" kern="1400" dirty="0">
                          <a:solidFill>
                            <a:srgbClr val="000000"/>
                          </a:solidFill>
                          <a:effectLst/>
                        </a:rPr>
                        <a:t> </a:t>
                      </a:r>
                      <a:r>
                        <a:rPr lang="en-US" sz="1600" kern="1400" dirty="0" err="1">
                          <a:solidFill>
                            <a:srgbClr val="000000"/>
                          </a:solidFill>
                          <a:effectLst/>
                        </a:rPr>
                        <a:t>kết</a:t>
                      </a:r>
                      <a:r>
                        <a:rPr lang="en-US" sz="1600" kern="1400" dirty="0">
                          <a:solidFill>
                            <a:srgbClr val="000000"/>
                          </a:solidFill>
                          <a:effectLst/>
                        </a:rPr>
                        <a:t> </a:t>
                      </a:r>
                      <a:r>
                        <a:rPr lang="en-US" sz="1600" kern="1400" dirty="0" err="1">
                          <a:solidFill>
                            <a:srgbClr val="000000"/>
                          </a:solidFill>
                          <a:effectLst/>
                        </a:rPr>
                        <a:t>nối</a:t>
                      </a:r>
                      <a:endParaRPr lang="en-US" sz="16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0654473"/>
                  </a:ext>
                </a:extLst>
              </a:tr>
            </a:tbl>
          </a:graphicData>
        </a:graphic>
      </p:graphicFrame>
    </p:spTree>
    <p:extLst>
      <p:ext uri="{BB962C8B-B14F-4D97-AF65-F5344CB8AC3E}">
        <p14:creationId xmlns:p14="http://schemas.microsoft.com/office/powerpoint/2010/main" val="3082249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2.4	SDN Controller</a:t>
            </a:r>
          </a:p>
        </p:txBody>
      </p:sp>
      <p:sp>
        <p:nvSpPr>
          <p:cNvPr id="5" name="TextBox 4">
            <a:extLst>
              <a:ext uri="{FF2B5EF4-FFF2-40B4-BE49-F238E27FC236}">
                <a16:creationId xmlns:a16="http://schemas.microsoft.com/office/drawing/2014/main" id="{5B4C8A6A-8AE1-990E-04EE-18F5E666FB09}"/>
              </a:ext>
            </a:extLst>
          </p:cNvPr>
          <p:cNvSpPr txBox="1"/>
          <p:nvPr/>
        </p:nvSpPr>
        <p:spPr>
          <a:xfrm>
            <a:off x="543761" y="1257568"/>
            <a:ext cx="8317736" cy="3662541"/>
          </a:xfrm>
          <a:prstGeom prst="rect">
            <a:avLst/>
          </a:prstGeom>
          <a:noFill/>
        </p:spPr>
        <p:txBody>
          <a:bodyPr wrap="square">
            <a:spAutoFit/>
          </a:bodyPr>
          <a:lstStyle/>
          <a:p>
            <a:pPr marL="342900" indent="-342900" algn="just">
              <a:buFont typeface="Arial" panose="020B0604020202020204" pitchFamily="34" charset="0"/>
              <a:buChar char="•"/>
            </a:pPr>
            <a:r>
              <a:rPr lang="vi-VN" sz="2000" dirty="0"/>
              <a:t>Sau khi nhận gói Packet-In, Ryu kiểm tra địa chỉ MAC </a:t>
            </a:r>
            <a:r>
              <a:rPr lang="en-US" sz="2000" dirty="0" err="1"/>
              <a:t>đích</a:t>
            </a:r>
            <a:r>
              <a:rPr lang="en-US" sz="2000" dirty="0"/>
              <a:t> - </a:t>
            </a:r>
            <a:r>
              <a:rPr lang="vi-VN" sz="2000" dirty="0"/>
              <a:t>port có trong MAC address table chưa. </a:t>
            </a:r>
            <a:endParaRPr lang="en-US" sz="2000" dirty="0"/>
          </a:p>
          <a:p>
            <a:pPr algn="just"/>
            <a:endParaRPr lang="vi-VN" sz="2000" dirty="0"/>
          </a:p>
          <a:p>
            <a:pPr algn="just"/>
            <a:r>
              <a:rPr lang="vi-VN" sz="2000" dirty="0"/>
              <a:t>	 </a:t>
            </a:r>
            <a:r>
              <a:rPr lang="en-US" sz="2000" dirty="0" err="1"/>
              <a:t>Có</a:t>
            </a:r>
            <a:r>
              <a:rPr lang="en-US" sz="2000" dirty="0"/>
              <a:t> -&gt; add </a:t>
            </a:r>
            <a:r>
              <a:rPr lang="vi-VN" sz="2000" dirty="0"/>
              <a:t>1 Flow Entry vào Flow Table trên Open vSwitch.</a:t>
            </a:r>
            <a:endParaRPr lang="en-US" sz="2000" dirty="0"/>
          </a:p>
          <a:p>
            <a:pPr algn="just"/>
            <a:endParaRPr lang="vi-VN" sz="2000" dirty="0"/>
          </a:p>
          <a:p>
            <a:pPr algn="just"/>
            <a:r>
              <a:rPr lang="vi-VN" sz="2000" dirty="0"/>
              <a:t>	 Ngược lại</a:t>
            </a:r>
            <a:r>
              <a:rPr lang="en-US" sz="2000" dirty="0"/>
              <a:t> -&gt; </a:t>
            </a:r>
            <a:r>
              <a:rPr lang="vi-VN" sz="2000" dirty="0"/>
              <a:t>flooding.</a:t>
            </a:r>
            <a:endParaRPr lang="en-US" sz="2000" dirty="0"/>
          </a:p>
          <a:p>
            <a:pPr algn="just"/>
            <a:endParaRPr lang="vi-VN" sz="2000" dirty="0"/>
          </a:p>
          <a:p>
            <a:pPr marL="342900" indent="-342900" algn="just">
              <a:buFont typeface="Arial" panose="020B0604020202020204" pitchFamily="34" charset="0"/>
              <a:buChar char="•"/>
            </a:pPr>
            <a:r>
              <a:rPr lang="en-US" sz="2000" dirty="0"/>
              <a:t>Song </a:t>
            </a:r>
            <a:r>
              <a:rPr lang="en-US" sz="2000" dirty="0" err="1"/>
              <a:t>song</a:t>
            </a:r>
            <a:r>
              <a:rPr lang="en-US" sz="2000" dirty="0"/>
              <a:t> </a:t>
            </a:r>
            <a:r>
              <a:rPr lang="vi-VN" sz="2000" dirty="0"/>
              <a:t>với xử lý chuyển mạch, Ryu Controller tạo một thread định kỳ </a:t>
            </a:r>
            <a:r>
              <a:rPr lang="en-US" sz="2000" dirty="0"/>
              <a:t>-&gt; </a:t>
            </a:r>
            <a:r>
              <a:rPr lang="vi-VN" sz="2000" dirty="0"/>
              <a:t>gửi yêu cầu tới OpenFlow vSwitch </a:t>
            </a:r>
            <a:r>
              <a:rPr lang="en-US" sz="2000" dirty="0"/>
              <a:t>-&gt;</a:t>
            </a:r>
            <a:r>
              <a:rPr lang="vi-VN" sz="2000" dirty="0"/>
              <a:t> thu thập thông tin về các Flow Entry trên các Flow Table.</a:t>
            </a:r>
          </a:p>
          <a:p>
            <a:pPr lvl="2"/>
            <a:endParaRPr lang="vi-VN" sz="1600" dirty="0"/>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272604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0CBDC440-4795-180D-B725-BCFD1AB3CBD3}"/>
              </a:ext>
            </a:extLst>
          </p:cNvPr>
          <p:cNvGraphicFramePr>
            <a:graphicFrameLocks noGrp="1"/>
          </p:cNvGraphicFramePr>
          <p:nvPr>
            <p:extLst>
              <p:ext uri="{D42A27DB-BD31-4B8C-83A1-F6EECF244321}">
                <p14:modId xmlns:p14="http://schemas.microsoft.com/office/powerpoint/2010/main" val="3065472619"/>
              </p:ext>
            </p:extLst>
          </p:nvPr>
        </p:nvGraphicFramePr>
        <p:xfrm>
          <a:off x="149250" y="2496800"/>
          <a:ext cx="8881607" cy="2331720"/>
        </p:xfrm>
        <a:graphic>
          <a:graphicData uri="http://schemas.openxmlformats.org/drawingml/2006/table">
            <a:tbl>
              <a:tblPr firstRow="1" firstCol="1" bandRow="1">
                <a:tableStyleId>{5C22544A-7EE6-4342-B048-85BDC9FD1C3A}</a:tableStyleId>
              </a:tblPr>
              <a:tblGrid>
                <a:gridCol w="1957136">
                  <a:extLst>
                    <a:ext uri="{9D8B030D-6E8A-4147-A177-3AD203B41FA5}">
                      <a16:colId xmlns:a16="http://schemas.microsoft.com/office/drawing/2014/main" val="383238287"/>
                    </a:ext>
                  </a:extLst>
                </a:gridCol>
                <a:gridCol w="6924471">
                  <a:extLst>
                    <a:ext uri="{9D8B030D-6E8A-4147-A177-3AD203B41FA5}">
                      <a16:colId xmlns:a16="http://schemas.microsoft.com/office/drawing/2014/main" val="4218274226"/>
                    </a:ext>
                  </a:extLst>
                </a:gridCol>
              </a:tblGrid>
              <a:tr h="0">
                <a:tc>
                  <a:txBody>
                    <a:bodyPr/>
                    <a:lstStyle/>
                    <a:p>
                      <a:pPr marL="0" marR="0" algn="ctr">
                        <a:spcBef>
                          <a:spcPts val="0"/>
                        </a:spcBef>
                        <a:spcAft>
                          <a:spcPts val="600"/>
                        </a:spcAft>
                      </a:pPr>
                      <a:r>
                        <a:rPr lang="en-US" sz="2000" kern="1400" dirty="0" err="1">
                          <a:solidFill>
                            <a:srgbClr val="000000"/>
                          </a:solidFill>
                          <a:effectLst/>
                        </a:rPr>
                        <a:t>Tên</a:t>
                      </a:r>
                      <a:r>
                        <a:rPr lang="en-US" sz="2000" kern="1400" dirty="0">
                          <a:solidFill>
                            <a:srgbClr val="000000"/>
                          </a:solidFill>
                          <a:effectLst/>
                        </a:rPr>
                        <a:t> </a:t>
                      </a:r>
                      <a:r>
                        <a:rPr lang="en-US" sz="2000" kern="1400" dirty="0" err="1">
                          <a:solidFill>
                            <a:srgbClr val="000000"/>
                          </a:solidFill>
                          <a:effectLst/>
                        </a:rPr>
                        <a:t>thuộc</a:t>
                      </a:r>
                      <a:r>
                        <a:rPr lang="en-US" sz="2000" kern="1400" dirty="0">
                          <a:solidFill>
                            <a:srgbClr val="000000"/>
                          </a:solidFill>
                          <a:effectLst/>
                        </a:rPr>
                        <a:t> </a:t>
                      </a:r>
                      <a:r>
                        <a:rPr lang="en-US" sz="2000" kern="1400" dirty="0" err="1">
                          <a:solidFill>
                            <a:srgbClr val="000000"/>
                          </a:solidFill>
                          <a:effectLst/>
                        </a:rPr>
                        <a:t>tính</a:t>
                      </a:r>
                      <a:endParaRPr lang="en-US" sz="20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600"/>
                        </a:spcAft>
                      </a:pPr>
                      <a:r>
                        <a:rPr lang="en-US" sz="2000" kern="1400" dirty="0" err="1">
                          <a:solidFill>
                            <a:srgbClr val="000000"/>
                          </a:solidFill>
                          <a:effectLst/>
                        </a:rPr>
                        <a:t>Giải</a:t>
                      </a:r>
                      <a:r>
                        <a:rPr lang="en-US" sz="2000" kern="1400" dirty="0">
                          <a:solidFill>
                            <a:srgbClr val="000000"/>
                          </a:solidFill>
                          <a:effectLst/>
                        </a:rPr>
                        <a:t> </a:t>
                      </a:r>
                      <a:r>
                        <a:rPr lang="en-US" sz="2000" kern="1400" dirty="0" err="1">
                          <a:solidFill>
                            <a:srgbClr val="000000"/>
                          </a:solidFill>
                          <a:effectLst/>
                        </a:rPr>
                        <a:t>thích</a:t>
                      </a:r>
                      <a:endParaRPr lang="en-US" sz="20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9247073"/>
                  </a:ext>
                </a:extLst>
              </a:tr>
              <a:tr h="0">
                <a:tc>
                  <a:txBody>
                    <a:bodyPr/>
                    <a:lstStyle/>
                    <a:p>
                      <a:pPr marL="0" marR="0" algn="ctr">
                        <a:spcBef>
                          <a:spcPts val="0"/>
                        </a:spcBef>
                        <a:spcAft>
                          <a:spcPts val="600"/>
                        </a:spcAft>
                      </a:pPr>
                      <a:r>
                        <a:rPr lang="en-US" sz="1900" kern="1400" dirty="0">
                          <a:solidFill>
                            <a:srgbClr val="000000"/>
                          </a:solidFill>
                          <a:effectLst/>
                        </a:rPr>
                        <a:t>match</a:t>
                      </a:r>
                      <a:endParaRPr lang="en-US" sz="19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900" kern="1400" dirty="0" err="1">
                          <a:solidFill>
                            <a:srgbClr val="000000"/>
                          </a:solidFill>
                          <a:effectLst/>
                        </a:rPr>
                        <a:t>Thông</a:t>
                      </a:r>
                      <a:r>
                        <a:rPr lang="en-US" sz="1900" kern="1400" dirty="0">
                          <a:solidFill>
                            <a:srgbClr val="000000"/>
                          </a:solidFill>
                          <a:effectLst/>
                        </a:rPr>
                        <a:t> tin metadata </a:t>
                      </a:r>
                      <a:r>
                        <a:rPr lang="en-US" sz="1900" kern="1400" dirty="0" err="1">
                          <a:solidFill>
                            <a:srgbClr val="000000"/>
                          </a:solidFill>
                          <a:effectLst/>
                        </a:rPr>
                        <a:t>của</a:t>
                      </a:r>
                      <a:r>
                        <a:rPr lang="en-US" sz="1900" kern="1400" dirty="0">
                          <a:solidFill>
                            <a:srgbClr val="000000"/>
                          </a:solidFill>
                          <a:effectLst/>
                        </a:rPr>
                        <a:t> </a:t>
                      </a:r>
                      <a:r>
                        <a:rPr lang="en-US" sz="1900" kern="1400" dirty="0" err="1">
                          <a:solidFill>
                            <a:srgbClr val="000000"/>
                          </a:solidFill>
                          <a:effectLst/>
                        </a:rPr>
                        <a:t>gói</a:t>
                      </a:r>
                      <a:r>
                        <a:rPr lang="en-US" sz="1900" kern="1400" dirty="0">
                          <a:solidFill>
                            <a:srgbClr val="000000"/>
                          </a:solidFill>
                          <a:effectLst/>
                        </a:rPr>
                        <a:t> tin </a:t>
                      </a:r>
                      <a:r>
                        <a:rPr lang="en-US" sz="1900" kern="1400" dirty="0" err="1">
                          <a:solidFill>
                            <a:srgbClr val="000000"/>
                          </a:solidFill>
                          <a:effectLst/>
                        </a:rPr>
                        <a:t>đã</a:t>
                      </a:r>
                      <a:r>
                        <a:rPr lang="en-US" sz="1900" kern="1400" dirty="0">
                          <a:solidFill>
                            <a:srgbClr val="000000"/>
                          </a:solidFill>
                          <a:effectLst/>
                        </a:rPr>
                        <a:t> </a:t>
                      </a:r>
                      <a:r>
                        <a:rPr lang="en-US" sz="1900" kern="1400" dirty="0" err="1">
                          <a:solidFill>
                            <a:srgbClr val="000000"/>
                          </a:solidFill>
                          <a:effectLst/>
                        </a:rPr>
                        <a:t>nhận</a:t>
                      </a:r>
                      <a:r>
                        <a:rPr lang="en-US" sz="1900" kern="1400" dirty="0">
                          <a:solidFill>
                            <a:srgbClr val="000000"/>
                          </a:solidFill>
                          <a:effectLst/>
                        </a:rPr>
                        <a:t> </a:t>
                      </a:r>
                      <a:r>
                        <a:rPr lang="en-US" sz="1900" kern="1400" dirty="0" err="1">
                          <a:solidFill>
                            <a:srgbClr val="000000"/>
                          </a:solidFill>
                          <a:effectLst/>
                        </a:rPr>
                        <a:t>được</a:t>
                      </a:r>
                      <a:r>
                        <a:rPr lang="en-US" sz="1900" kern="1400" dirty="0">
                          <a:solidFill>
                            <a:srgbClr val="000000"/>
                          </a:solidFill>
                          <a:effectLst/>
                        </a:rPr>
                        <a:t> </a:t>
                      </a:r>
                      <a:r>
                        <a:rPr lang="en-US" sz="1900" kern="1400" dirty="0" err="1">
                          <a:solidFill>
                            <a:srgbClr val="000000"/>
                          </a:solidFill>
                          <a:effectLst/>
                        </a:rPr>
                        <a:t>thiết</a:t>
                      </a:r>
                      <a:r>
                        <a:rPr lang="en-US" sz="1900" kern="1400" dirty="0">
                          <a:solidFill>
                            <a:srgbClr val="000000"/>
                          </a:solidFill>
                          <a:effectLst/>
                        </a:rPr>
                        <a:t> </a:t>
                      </a:r>
                      <a:r>
                        <a:rPr lang="en-US" sz="1900" kern="1400" dirty="0" err="1">
                          <a:solidFill>
                            <a:srgbClr val="000000"/>
                          </a:solidFill>
                          <a:effectLst/>
                        </a:rPr>
                        <a:t>lập</a:t>
                      </a:r>
                      <a:r>
                        <a:rPr lang="en-US" sz="1900" kern="1400" dirty="0">
                          <a:solidFill>
                            <a:srgbClr val="000000"/>
                          </a:solidFill>
                          <a:effectLst/>
                        </a:rPr>
                        <a:t> </a:t>
                      </a:r>
                      <a:r>
                        <a:rPr lang="en-US" sz="1900" kern="1400" dirty="0" err="1">
                          <a:solidFill>
                            <a:srgbClr val="000000"/>
                          </a:solidFill>
                          <a:effectLst/>
                        </a:rPr>
                        <a:t>trong</a:t>
                      </a:r>
                      <a:r>
                        <a:rPr lang="en-US" sz="1900" kern="1400" dirty="0">
                          <a:solidFill>
                            <a:srgbClr val="000000"/>
                          </a:solidFill>
                          <a:effectLst/>
                        </a:rPr>
                        <a:t> </a:t>
                      </a:r>
                      <a:r>
                        <a:rPr lang="en-US" sz="1900" kern="1400" dirty="0" err="1">
                          <a:solidFill>
                            <a:srgbClr val="000000"/>
                          </a:solidFill>
                          <a:effectLst/>
                        </a:rPr>
                        <a:t>thực</a:t>
                      </a:r>
                      <a:r>
                        <a:rPr lang="en-US" sz="1900" kern="1400" dirty="0">
                          <a:solidFill>
                            <a:srgbClr val="000000"/>
                          </a:solidFill>
                          <a:effectLst/>
                        </a:rPr>
                        <a:t> </a:t>
                      </a:r>
                      <a:r>
                        <a:rPr lang="en-US" sz="1900" kern="1400" dirty="0" err="1">
                          <a:solidFill>
                            <a:srgbClr val="000000"/>
                          </a:solidFill>
                          <a:effectLst/>
                        </a:rPr>
                        <a:t>thể</a:t>
                      </a:r>
                      <a:r>
                        <a:rPr lang="en-US" sz="1900" kern="1400" dirty="0">
                          <a:solidFill>
                            <a:srgbClr val="000000"/>
                          </a:solidFill>
                          <a:effectLst/>
                        </a:rPr>
                        <a:t> </a:t>
                      </a:r>
                      <a:r>
                        <a:rPr lang="en-US" sz="1900" kern="1400" dirty="0" err="1">
                          <a:solidFill>
                            <a:srgbClr val="000000"/>
                          </a:solidFill>
                          <a:effectLst/>
                        </a:rPr>
                        <a:t>lớp</a:t>
                      </a:r>
                      <a:r>
                        <a:rPr lang="en-US" sz="1900" kern="1400" dirty="0">
                          <a:solidFill>
                            <a:srgbClr val="000000"/>
                          </a:solidFill>
                          <a:effectLst/>
                        </a:rPr>
                        <a:t> ryu.ofproto.ofproto_v1_3_parser.OFPMatch.</a:t>
                      </a:r>
                      <a:endParaRPr lang="en-US" sz="19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4855660"/>
                  </a:ext>
                </a:extLst>
              </a:tr>
              <a:tr h="0">
                <a:tc>
                  <a:txBody>
                    <a:bodyPr/>
                    <a:lstStyle/>
                    <a:p>
                      <a:pPr marL="0" marR="0" algn="ctr">
                        <a:spcBef>
                          <a:spcPts val="0"/>
                        </a:spcBef>
                        <a:spcAft>
                          <a:spcPts val="600"/>
                        </a:spcAft>
                      </a:pPr>
                      <a:r>
                        <a:rPr lang="en-US" sz="1900" kern="1400">
                          <a:solidFill>
                            <a:srgbClr val="000000"/>
                          </a:solidFill>
                          <a:effectLst/>
                        </a:rPr>
                        <a:t>data</a:t>
                      </a:r>
                      <a:endParaRPr lang="en-US" sz="19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900" kern="1400">
                          <a:solidFill>
                            <a:srgbClr val="000000"/>
                          </a:solidFill>
                          <a:effectLst/>
                        </a:rPr>
                        <a:t>Dữ liệu nhị phân của các gói tin đã nhận.</a:t>
                      </a:r>
                      <a:endParaRPr lang="en-US" sz="19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581540"/>
                  </a:ext>
                </a:extLst>
              </a:tr>
              <a:tr h="0">
                <a:tc>
                  <a:txBody>
                    <a:bodyPr/>
                    <a:lstStyle/>
                    <a:p>
                      <a:pPr marL="0" marR="0" algn="ctr">
                        <a:spcBef>
                          <a:spcPts val="0"/>
                        </a:spcBef>
                        <a:spcAft>
                          <a:spcPts val="600"/>
                        </a:spcAft>
                      </a:pPr>
                      <a:r>
                        <a:rPr lang="en-US" sz="1900" kern="1400">
                          <a:solidFill>
                            <a:srgbClr val="000000"/>
                          </a:solidFill>
                          <a:effectLst/>
                        </a:rPr>
                        <a:t>total_len</a:t>
                      </a:r>
                      <a:endParaRPr lang="en-US" sz="19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900" kern="1400">
                          <a:solidFill>
                            <a:srgbClr val="000000"/>
                          </a:solidFill>
                          <a:effectLst/>
                        </a:rPr>
                        <a:t>Độ dài dữ liệu của gói tin nhận được.</a:t>
                      </a:r>
                      <a:endParaRPr lang="en-US" sz="19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5211716"/>
                  </a:ext>
                </a:extLst>
              </a:tr>
              <a:tr h="0">
                <a:tc>
                  <a:txBody>
                    <a:bodyPr/>
                    <a:lstStyle/>
                    <a:p>
                      <a:pPr marL="0" marR="0" algn="ctr">
                        <a:spcBef>
                          <a:spcPts val="0"/>
                        </a:spcBef>
                        <a:spcAft>
                          <a:spcPts val="600"/>
                        </a:spcAft>
                      </a:pPr>
                      <a:r>
                        <a:rPr lang="en-US" sz="1900" kern="1400" dirty="0" err="1">
                          <a:solidFill>
                            <a:srgbClr val="000000"/>
                          </a:solidFill>
                          <a:effectLst/>
                        </a:rPr>
                        <a:t>buffer_id</a:t>
                      </a:r>
                      <a:endParaRPr lang="en-US" sz="19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900" kern="1400" dirty="0" err="1">
                          <a:solidFill>
                            <a:srgbClr val="000000"/>
                          </a:solidFill>
                          <a:effectLst/>
                        </a:rPr>
                        <a:t>Chỉ</a:t>
                      </a:r>
                      <a:r>
                        <a:rPr lang="en-US" sz="1900" kern="1400" dirty="0">
                          <a:solidFill>
                            <a:srgbClr val="000000"/>
                          </a:solidFill>
                          <a:effectLst/>
                        </a:rPr>
                        <a:t> </a:t>
                      </a:r>
                      <a:r>
                        <a:rPr lang="en-US" sz="1900" kern="1400" dirty="0" err="1">
                          <a:solidFill>
                            <a:srgbClr val="000000"/>
                          </a:solidFill>
                          <a:effectLst/>
                        </a:rPr>
                        <a:t>ra</a:t>
                      </a:r>
                      <a:r>
                        <a:rPr lang="en-US" sz="1900" kern="1400" dirty="0">
                          <a:solidFill>
                            <a:srgbClr val="000000"/>
                          </a:solidFill>
                          <a:effectLst/>
                        </a:rPr>
                        <a:t> ID </a:t>
                      </a:r>
                      <a:r>
                        <a:rPr lang="en-US" sz="1900" kern="1400" dirty="0" err="1">
                          <a:solidFill>
                            <a:srgbClr val="000000"/>
                          </a:solidFill>
                          <a:effectLst/>
                        </a:rPr>
                        <a:t>của</a:t>
                      </a:r>
                      <a:r>
                        <a:rPr lang="en-US" sz="1900" kern="1400" dirty="0">
                          <a:solidFill>
                            <a:srgbClr val="000000"/>
                          </a:solidFill>
                          <a:effectLst/>
                        </a:rPr>
                        <a:t> </a:t>
                      </a:r>
                      <a:r>
                        <a:rPr lang="en-US" sz="1900" kern="1400" dirty="0" err="1">
                          <a:solidFill>
                            <a:srgbClr val="000000"/>
                          </a:solidFill>
                          <a:effectLst/>
                        </a:rPr>
                        <a:t>gói</a:t>
                      </a:r>
                      <a:r>
                        <a:rPr lang="en-US" sz="1900" kern="1400" dirty="0">
                          <a:solidFill>
                            <a:srgbClr val="000000"/>
                          </a:solidFill>
                          <a:effectLst/>
                        </a:rPr>
                        <a:t> tin </a:t>
                      </a:r>
                      <a:r>
                        <a:rPr lang="en-US" sz="1900" kern="1400" dirty="0" err="1">
                          <a:solidFill>
                            <a:srgbClr val="000000"/>
                          </a:solidFill>
                          <a:effectLst/>
                        </a:rPr>
                        <a:t>được</a:t>
                      </a:r>
                      <a:r>
                        <a:rPr lang="en-US" sz="1900" kern="1400" dirty="0">
                          <a:solidFill>
                            <a:srgbClr val="000000"/>
                          </a:solidFill>
                          <a:effectLst/>
                        </a:rPr>
                        <a:t> </a:t>
                      </a:r>
                      <a:r>
                        <a:rPr lang="en-US" sz="1900" kern="1400" dirty="0" err="1">
                          <a:solidFill>
                            <a:srgbClr val="000000"/>
                          </a:solidFill>
                          <a:effectLst/>
                        </a:rPr>
                        <a:t>lưu</a:t>
                      </a:r>
                      <a:r>
                        <a:rPr lang="en-US" sz="1900" kern="1400" dirty="0">
                          <a:solidFill>
                            <a:srgbClr val="000000"/>
                          </a:solidFill>
                          <a:effectLst/>
                        </a:rPr>
                        <a:t> </a:t>
                      </a:r>
                      <a:r>
                        <a:rPr lang="en-US" sz="1900" kern="1400" dirty="0" err="1">
                          <a:solidFill>
                            <a:srgbClr val="000000"/>
                          </a:solidFill>
                          <a:effectLst/>
                        </a:rPr>
                        <a:t>trong</a:t>
                      </a:r>
                      <a:r>
                        <a:rPr lang="en-US" sz="1900" kern="1400" dirty="0">
                          <a:solidFill>
                            <a:srgbClr val="000000"/>
                          </a:solidFill>
                          <a:effectLst/>
                        </a:rPr>
                        <a:t> </a:t>
                      </a:r>
                      <a:r>
                        <a:rPr lang="en-US" sz="1900" kern="1400" dirty="0" err="1">
                          <a:solidFill>
                            <a:srgbClr val="000000"/>
                          </a:solidFill>
                          <a:effectLst/>
                        </a:rPr>
                        <a:t>bộ</a:t>
                      </a:r>
                      <a:r>
                        <a:rPr lang="en-US" sz="1900" kern="1400" dirty="0">
                          <a:solidFill>
                            <a:srgbClr val="000000"/>
                          </a:solidFill>
                          <a:effectLst/>
                        </a:rPr>
                        <a:t> </a:t>
                      </a:r>
                      <a:r>
                        <a:rPr lang="en-US" sz="1900" kern="1400" dirty="0" err="1">
                          <a:solidFill>
                            <a:srgbClr val="000000"/>
                          </a:solidFill>
                          <a:effectLst/>
                        </a:rPr>
                        <a:t>đệm</a:t>
                      </a:r>
                      <a:r>
                        <a:rPr lang="en-US" sz="1900" kern="1400" dirty="0">
                          <a:solidFill>
                            <a:srgbClr val="000000"/>
                          </a:solidFill>
                          <a:effectLst/>
                        </a:rPr>
                        <a:t> </a:t>
                      </a:r>
                      <a:r>
                        <a:rPr lang="en-US" sz="1900" kern="1400" dirty="0" err="1">
                          <a:solidFill>
                            <a:srgbClr val="000000"/>
                          </a:solidFill>
                          <a:effectLst/>
                        </a:rPr>
                        <a:t>của</a:t>
                      </a:r>
                      <a:r>
                        <a:rPr lang="en-US" sz="1900" kern="1400" dirty="0">
                          <a:solidFill>
                            <a:srgbClr val="000000"/>
                          </a:solidFill>
                          <a:effectLst/>
                        </a:rPr>
                        <a:t> OpenFlow </a:t>
                      </a:r>
                      <a:r>
                        <a:rPr lang="en-US" sz="1900" kern="1400" dirty="0" err="1">
                          <a:solidFill>
                            <a:srgbClr val="000000"/>
                          </a:solidFill>
                          <a:effectLst/>
                        </a:rPr>
                        <a:t>vSwitch</a:t>
                      </a:r>
                      <a:r>
                        <a:rPr lang="en-US" sz="1900" kern="1400" dirty="0">
                          <a:solidFill>
                            <a:srgbClr val="000000"/>
                          </a:solidFill>
                          <a:effectLst/>
                        </a:rPr>
                        <a:t>, </a:t>
                      </a:r>
                      <a:r>
                        <a:rPr lang="en-US" sz="1900" kern="1400" dirty="0" err="1">
                          <a:solidFill>
                            <a:srgbClr val="000000"/>
                          </a:solidFill>
                          <a:effectLst/>
                        </a:rPr>
                        <a:t>nếu</a:t>
                      </a:r>
                      <a:r>
                        <a:rPr lang="en-US" sz="1900" kern="1400" dirty="0">
                          <a:solidFill>
                            <a:srgbClr val="000000"/>
                          </a:solidFill>
                          <a:effectLst/>
                        </a:rPr>
                        <a:t> </a:t>
                      </a:r>
                      <a:r>
                        <a:rPr lang="en-US" sz="1900" kern="1400" dirty="0" err="1">
                          <a:solidFill>
                            <a:srgbClr val="000000"/>
                          </a:solidFill>
                          <a:effectLst/>
                        </a:rPr>
                        <a:t>không</a:t>
                      </a:r>
                      <a:r>
                        <a:rPr lang="en-US" sz="1900" kern="1400" dirty="0">
                          <a:solidFill>
                            <a:srgbClr val="000000"/>
                          </a:solidFill>
                          <a:effectLst/>
                        </a:rPr>
                        <a:t> </a:t>
                      </a:r>
                      <a:r>
                        <a:rPr lang="en-US" sz="1900" kern="1400" dirty="0" err="1">
                          <a:solidFill>
                            <a:srgbClr val="000000"/>
                          </a:solidFill>
                          <a:effectLst/>
                        </a:rPr>
                        <a:t>có</a:t>
                      </a:r>
                      <a:r>
                        <a:rPr lang="en-US" sz="1900" kern="1400" dirty="0">
                          <a:solidFill>
                            <a:srgbClr val="000000"/>
                          </a:solidFill>
                          <a:effectLst/>
                        </a:rPr>
                        <a:t> </a:t>
                      </a:r>
                      <a:r>
                        <a:rPr lang="en-US" sz="1900" kern="1400" dirty="0" err="1">
                          <a:solidFill>
                            <a:srgbClr val="000000"/>
                          </a:solidFill>
                          <a:effectLst/>
                        </a:rPr>
                        <a:t>thì</a:t>
                      </a:r>
                      <a:r>
                        <a:rPr lang="en-US" sz="1900" kern="1400" dirty="0">
                          <a:solidFill>
                            <a:srgbClr val="000000"/>
                          </a:solidFill>
                          <a:effectLst/>
                        </a:rPr>
                        <a:t> </a:t>
                      </a:r>
                      <a:r>
                        <a:rPr lang="en-US" sz="1900" kern="1400" dirty="0" err="1">
                          <a:solidFill>
                            <a:srgbClr val="000000"/>
                          </a:solidFill>
                          <a:effectLst/>
                        </a:rPr>
                        <a:t>dùng</a:t>
                      </a:r>
                      <a:r>
                        <a:rPr lang="en-US" sz="1900" kern="1400" dirty="0">
                          <a:solidFill>
                            <a:srgbClr val="000000"/>
                          </a:solidFill>
                          <a:effectLst/>
                        </a:rPr>
                        <a:t> ryu.ofproto.ofproto_v1_3.OFP_NO_BUFFER</a:t>
                      </a:r>
                      <a:endParaRPr lang="en-US" sz="19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4559926"/>
                  </a:ext>
                </a:extLst>
              </a:tr>
            </a:tbl>
          </a:graphicData>
        </a:graphic>
      </p:graphicFrame>
      <p:sp>
        <p:nvSpPr>
          <p:cNvPr id="6" name="TextBox 5">
            <a:extLst>
              <a:ext uri="{FF2B5EF4-FFF2-40B4-BE49-F238E27FC236}">
                <a16:creationId xmlns:a16="http://schemas.microsoft.com/office/drawing/2014/main" id="{103794C6-FC2A-600E-FFCA-A8C70CDDA5E8}"/>
              </a:ext>
            </a:extLst>
          </p:cNvPr>
          <p:cNvSpPr txBox="1"/>
          <p:nvPr/>
        </p:nvSpPr>
        <p:spPr>
          <a:xfrm>
            <a:off x="56246" y="1309866"/>
            <a:ext cx="9042784" cy="1261884"/>
          </a:xfrm>
          <a:prstGeom prst="rect">
            <a:avLst/>
          </a:prstGeom>
          <a:noFill/>
        </p:spPr>
        <p:txBody>
          <a:bodyPr wrap="square">
            <a:spAutoFit/>
          </a:bodyPr>
          <a:lstStyle/>
          <a:p>
            <a:pPr algn="just"/>
            <a:r>
              <a:rPr lang="en-US" sz="1900" dirty="0"/>
              <a:t>	</a:t>
            </a:r>
            <a:r>
              <a:rPr lang="vi-VN" sz="1800" dirty="0"/>
              <a:t>Đầu tiên, Controller lắng nghe sự kiện Packet-In (ryu.controller.ofp_event. EventOFPPacketIn) để nhận các gói tin từ Open vSwitch. Các Packet-In được xử lý bởi class OFPPacketIn trong Ryu Controller. OFPPacketIn class bao gồm các thuộc tính sau:</a:t>
            </a:r>
            <a:endParaRPr lang="en-US" sz="1900" dirty="0"/>
          </a:p>
        </p:txBody>
      </p:sp>
    </p:spTree>
    <p:extLst>
      <p:ext uri="{BB962C8B-B14F-4D97-AF65-F5344CB8AC3E}">
        <p14:creationId xmlns:p14="http://schemas.microsoft.com/office/powerpoint/2010/main" val="1146307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543761" y="1329764"/>
            <a:ext cx="8317736" cy="4278094"/>
          </a:xfrm>
          <a:prstGeom prst="rect">
            <a:avLst/>
          </a:prstGeom>
          <a:noFill/>
        </p:spPr>
        <p:txBody>
          <a:bodyPr wrap="square">
            <a:spAutoFit/>
          </a:bodyPr>
          <a:lstStyle/>
          <a:p>
            <a:pPr algn="just"/>
            <a:r>
              <a:rPr lang="vi-VN" sz="2000" dirty="0"/>
              <a:t>Controller học địa chỉ MAC nguồn </a:t>
            </a:r>
            <a:r>
              <a:rPr lang="en-US" sz="2000" dirty="0"/>
              <a:t>- </a:t>
            </a:r>
            <a:r>
              <a:rPr lang="vi-VN" sz="2000" dirty="0"/>
              <a:t>port kết nối tương ứng. Sau đó xem xét địa chỉ MAC đích của gói tin nhận được có trong MAC address table hay không.</a:t>
            </a:r>
            <a:endParaRPr lang="en-US" sz="2000" dirty="0"/>
          </a:p>
          <a:p>
            <a:pPr algn="just"/>
            <a:endParaRPr lang="vi-VN" sz="2000" dirty="0"/>
          </a:p>
          <a:p>
            <a:pPr marL="342900" indent="-342900" algn="just">
              <a:buFont typeface="Wingdings" panose="05000000000000000000" pitchFamily="2" charset="2"/>
              <a:buChar char="q"/>
            </a:pPr>
            <a:r>
              <a:rPr lang="vi-VN" sz="2000" dirty="0"/>
              <a:t>	</a:t>
            </a:r>
            <a:r>
              <a:rPr lang="en-US" sz="2000" dirty="0" err="1"/>
              <a:t>Có</a:t>
            </a:r>
            <a:r>
              <a:rPr lang="en-US" sz="2000" dirty="0"/>
              <a:t> -&gt;</a:t>
            </a:r>
            <a:r>
              <a:rPr lang="vi-VN" sz="2000" dirty="0"/>
              <a:t> tạo một Packet-Out (OFPPacketOut) gửi gói tin đến port tương ứng, đồng thời sử dụng tin nhắn OFPFlowMod để tạo một Flow Entry trên switch. Việc add flow trên switch sẽ giảm thiểu việc phải xử lý các Packet-In cho những lần tiếp theo, vì Switch đã biết cách xử lý các gói tin cùng loại.</a:t>
            </a:r>
            <a:endParaRPr lang="en-US" sz="2000" dirty="0"/>
          </a:p>
          <a:p>
            <a:pPr marL="342900" indent="-342900" algn="just">
              <a:buFont typeface="Wingdings" panose="05000000000000000000" pitchFamily="2" charset="2"/>
              <a:buChar char="q"/>
            </a:pPr>
            <a:endParaRPr lang="vi-VN" sz="2000" dirty="0"/>
          </a:p>
          <a:p>
            <a:pPr marL="342900" indent="-342900" algn="just">
              <a:buFont typeface="Wingdings" panose="05000000000000000000" pitchFamily="2" charset="2"/>
              <a:buChar char="q"/>
            </a:pPr>
            <a:r>
              <a:rPr lang="vi-VN" sz="2000" dirty="0"/>
              <a:t>	</a:t>
            </a:r>
            <a:r>
              <a:rPr lang="en-US" sz="2000" dirty="0" err="1"/>
              <a:t>Không</a:t>
            </a:r>
            <a:r>
              <a:rPr lang="en-US" sz="2000" dirty="0"/>
              <a:t> -&gt;</a:t>
            </a:r>
            <a:r>
              <a:rPr lang="vi-VN" sz="2000" dirty="0"/>
              <a:t> sử dụng Packet-Out để flooding gói tin. Packet-Out được định nghĩa trong OFPPacketOut với các thuộc tính:</a:t>
            </a:r>
          </a:p>
          <a:p>
            <a:pPr lvl="2"/>
            <a:endParaRPr lang="vi-VN" sz="1600" dirty="0"/>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124802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27700856-2BF1-C8CB-7EFE-94007148BF2D}"/>
              </a:ext>
            </a:extLst>
          </p:cNvPr>
          <p:cNvGraphicFramePr>
            <a:graphicFrameLocks noGrp="1"/>
          </p:cNvGraphicFramePr>
          <p:nvPr>
            <p:extLst>
              <p:ext uri="{D42A27DB-BD31-4B8C-83A1-F6EECF244321}">
                <p14:modId xmlns:p14="http://schemas.microsoft.com/office/powerpoint/2010/main" val="2884189780"/>
              </p:ext>
            </p:extLst>
          </p:nvPr>
        </p:nvGraphicFramePr>
        <p:xfrm>
          <a:off x="262392" y="1366078"/>
          <a:ext cx="8716716" cy="3669411"/>
        </p:xfrm>
        <a:graphic>
          <a:graphicData uri="http://schemas.openxmlformats.org/drawingml/2006/table">
            <a:tbl>
              <a:tblPr firstRow="1" firstCol="1" bandRow="1">
                <a:tableStyleId>{5C22544A-7EE6-4342-B048-85BDC9FD1C3A}</a:tableStyleId>
              </a:tblPr>
              <a:tblGrid>
                <a:gridCol w="1729694">
                  <a:extLst>
                    <a:ext uri="{9D8B030D-6E8A-4147-A177-3AD203B41FA5}">
                      <a16:colId xmlns:a16="http://schemas.microsoft.com/office/drawing/2014/main" val="2356552124"/>
                    </a:ext>
                  </a:extLst>
                </a:gridCol>
                <a:gridCol w="6987022">
                  <a:extLst>
                    <a:ext uri="{9D8B030D-6E8A-4147-A177-3AD203B41FA5}">
                      <a16:colId xmlns:a16="http://schemas.microsoft.com/office/drawing/2014/main" val="4235343456"/>
                    </a:ext>
                  </a:extLst>
                </a:gridCol>
              </a:tblGrid>
              <a:tr h="449665">
                <a:tc>
                  <a:txBody>
                    <a:bodyPr/>
                    <a:lstStyle/>
                    <a:p>
                      <a:pPr marL="0" marR="0" algn="ctr">
                        <a:spcBef>
                          <a:spcPts val="0"/>
                        </a:spcBef>
                        <a:spcAft>
                          <a:spcPts val="600"/>
                        </a:spcAft>
                      </a:pPr>
                      <a:r>
                        <a:rPr lang="en-US" sz="1800" kern="1400">
                          <a:solidFill>
                            <a:srgbClr val="000000"/>
                          </a:solidFill>
                          <a:effectLst/>
                        </a:rPr>
                        <a:t>Tên thuộc tính</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600"/>
                        </a:spcAft>
                      </a:pPr>
                      <a:r>
                        <a:rPr lang="en-US" sz="1800" kern="1400" dirty="0" err="1">
                          <a:solidFill>
                            <a:srgbClr val="000000"/>
                          </a:solidFill>
                          <a:effectLst/>
                        </a:rPr>
                        <a:t>Giải</a:t>
                      </a:r>
                      <a:r>
                        <a:rPr lang="en-US" sz="1800" kern="1400" dirty="0">
                          <a:solidFill>
                            <a:srgbClr val="000000"/>
                          </a:solidFill>
                          <a:effectLst/>
                        </a:rPr>
                        <a:t> </a:t>
                      </a:r>
                      <a:r>
                        <a:rPr lang="en-US" sz="1800" kern="1400" dirty="0" err="1">
                          <a:solidFill>
                            <a:srgbClr val="000000"/>
                          </a:solidFill>
                          <a:effectLst/>
                        </a:rPr>
                        <a:t>thích</a:t>
                      </a:r>
                      <a:endPar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3817941"/>
                  </a:ext>
                </a:extLst>
              </a:tr>
              <a:tr h="674497">
                <a:tc>
                  <a:txBody>
                    <a:bodyPr/>
                    <a:lstStyle/>
                    <a:p>
                      <a:pPr marL="0" marR="0" algn="ctr">
                        <a:spcBef>
                          <a:spcPts val="0"/>
                        </a:spcBef>
                        <a:spcAft>
                          <a:spcPts val="600"/>
                        </a:spcAft>
                      </a:pPr>
                      <a:r>
                        <a:rPr lang="en-US" sz="1800" kern="1400">
                          <a:solidFill>
                            <a:srgbClr val="000000"/>
                          </a:solidFill>
                          <a:effectLst/>
                        </a:rPr>
                        <a:t>datapath</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800" kern="1400" dirty="0" err="1">
                          <a:solidFill>
                            <a:srgbClr val="000000"/>
                          </a:solidFill>
                          <a:effectLst/>
                        </a:rPr>
                        <a:t>Thông</a:t>
                      </a:r>
                      <a:r>
                        <a:rPr lang="en-US" sz="1800" kern="1400" dirty="0">
                          <a:solidFill>
                            <a:srgbClr val="000000"/>
                          </a:solidFill>
                          <a:effectLst/>
                        </a:rPr>
                        <a:t> tin meta </a:t>
                      </a:r>
                      <a:r>
                        <a:rPr lang="en-US" sz="1800" kern="1400" dirty="0" err="1">
                          <a:solidFill>
                            <a:srgbClr val="000000"/>
                          </a:solidFill>
                          <a:effectLst/>
                        </a:rPr>
                        <a:t>của</a:t>
                      </a:r>
                      <a:r>
                        <a:rPr lang="en-US" sz="1800" kern="1400" dirty="0">
                          <a:solidFill>
                            <a:srgbClr val="000000"/>
                          </a:solidFill>
                          <a:effectLst/>
                        </a:rPr>
                        <a:t> </a:t>
                      </a:r>
                      <a:r>
                        <a:rPr lang="en-US" sz="1800" kern="1400" dirty="0" err="1">
                          <a:solidFill>
                            <a:srgbClr val="000000"/>
                          </a:solidFill>
                          <a:effectLst/>
                        </a:rPr>
                        <a:t>gói</a:t>
                      </a:r>
                      <a:r>
                        <a:rPr lang="en-US" sz="1800" kern="1400" dirty="0">
                          <a:solidFill>
                            <a:srgbClr val="000000"/>
                          </a:solidFill>
                          <a:effectLst/>
                        </a:rPr>
                        <a:t> tin </a:t>
                      </a:r>
                      <a:r>
                        <a:rPr lang="en-US" sz="1800" kern="1400" dirty="0" err="1">
                          <a:solidFill>
                            <a:srgbClr val="000000"/>
                          </a:solidFill>
                          <a:effectLst/>
                        </a:rPr>
                        <a:t>đã</a:t>
                      </a:r>
                      <a:r>
                        <a:rPr lang="en-US" sz="1800" kern="1400" dirty="0">
                          <a:solidFill>
                            <a:srgbClr val="000000"/>
                          </a:solidFill>
                          <a:effectLst/>
                        </a:rPr>
                        <a:t> </a:t>
                      </a:r>
                      <a:r>
                        <a:rPr lang="en-US" sz="1800" kern="1400" dirty="0" err="1">
                          <a:solidFill>
                            <a:srgbClr val="000000"/>
                          </a:solidFill>
                          <a:effectLst/>
                        </a:rPr>
                        <a:t>nhận</a:t>
                      </a:r>
                      <a:r>
                        <a:rPr lang="en-US" sz="1800" kern="1400" dirty="0">
                          <a:solidFill>
                            <a:srgbClr val="000000"/>
                          </a:solidFill>
                          <a:effectLst/>
                        </a:rPr>
                        <a:t> </a:t>
                      </a:r>
                      <a:r>
                        <a:rPr lang="en-US" sz="1800" kern="1400" dirty="0" err="1">
                          <a:solidFill>
                            <a:srgbClr val="000000"/>
                          </a:solidFill>
                          <a:effectLst/>
                        </a:rPr>
                        <a:t>được</a:t>
                      </a:r>
                      <a:r>
                        <a:rPr lang="en-US" sz="1800" kern="1400" dirty="0">
                          <a:solidFill>
                            <a:srgbClr val="000000"/>
                          </a:solidFill>
                          <a:effectLst/>
                        </a:rPr>
                        <a:t> </a:t>
                      </a:r>
                      <a:r>
                        <a:rPr lang="en-US" sz="1800" kern="1400" dirty="0" err="1">
                          <a:solidFill>
                            <a:srgbClr val="000000"/>
                          </a:solidFill>
                          <a:effectLst/>
                        </a:rPr>
                        <a:t>thiết</a:t>
                      </a:r>
                      <a:r>
                        <a:rPr lang="en-US" sz="1800" kern="1400" dirty="0">
                          <a:solidFill>
                            <a:srgbClr val="000000"/>
                          </a:solidFill>
                          <a:effectLst/>
                        </a:rPr>
                        <a:t> </a:t>
                      </a:r>
                      <a:r>
                        <a:rPr lang="en-US" sz="1800" kern="1400" dirty="0" err="1">
                          <a:solidFill>
                            <a:srgbClr val="000000"/>
                          </a:solidFill>
                          <a:effectLst/>
                        </a:rPr>
                        <a:t>lập</a:t>
                      </a:r>
                      <a:r>
                        <a:rPr lang="en-US" sz="1800" kern="1400" dirty="0">
                          <a:solidFill>
                            <a:srgbClr val="000000"/>
                          </a:solidFill>
                          <a:effectLst/>
                        </a:rPr>
                        <a:t> </a:t>
                      </a:r>
                      <a:r>
                        <a:rPr lang="en-US" sz="1800" kern="1400" dirty="0" err="1">
                          <a:solidFill>
                            <a:srgbClr val="000000"/>
                          </a:solidFill>
                          <a:effectLst/>
                        </a:rPr>
                        <a:t>trong</a:t>
                      </a:r>
                      <a:r>
                        <a:rPr lang="en-US" sz="1800" kern="1400" dirty="0">
                          <a:solidFill>
                            <a:srgbClr val="000000"/>
                          </a:solidFill>
                          <a:effectLst/>
                        </a:rPr>
                        <a:t> </a:t>
                      </a:r>
                      <a:r>
                        <a:rPr lang="en-US" sz="1800" kern="1400" dirty="0" err="1">
                          <a:solidFill>
                            <a:srgbClr val="000000"/>
                          </a:solidFill>
                          <a:effectLst/>
                        </a:rPr>
                        <a:t>thực</a:t>
                      </a:r>
                      <a:r>
                        <a:rPr lang="en-US" sz="1800" kern="1400" dirty="0">
                          <a:solidFill>
                            <a:srgbClr val="000000"/>
                          </a:solidFill>
                          <a:effectLst/>
                        </a:rPr>
                        <a:t> </a:t>
                      </a:r>
                      <a:r>
                        <a:rPr lang="en-US" sz="1800" kern="1400" dirty="0" err="1">
                          <a:solidFill>
                            <a:srgbClr val="000000"/>
                          </a:solidFill>
                          <a:effectLst/>
                        </a:rPr>
                        <a:t>thể</a:t>
                      </a:r>
                      <a:r>
                        <a:rPr lang="en-US" sz="1800" kern="1400" dirty="0">
                          <a:solidFill>
                            <a:srgbClr val="000000"/>
                          </a:solidFill>
                          <a:effectLst/>
                        </a:rPr>
                        <a:t> </a:t>
                      </a:r>
                      <a:r>
                        <a:rPr lang="en-US" sz="1800" kern="1400" dirty="0" err="1">
                          <a:solidFill>
                            <a:srgbClr val="000000"/>
                          </a:solidFill>
                          <a:effectLst/>
                        </a:rPr>
                        <a:t>lớp</a:t>
                      </a:r>
                      <a:r>
                        <a:rPr lang="en-US" sz="1800" kern="1400" dirty="0">
                          <a:solidFill>
                            <a:srgbClr val="000000"/>
                          </a:solidFill>
                          <a:effectLst/>
                        </a:rPr>
                        <a:t> ryu.ofproto.ofproto_v1_3_parser.OFPMatch.</a:t>
                      </a:r>
                      <a:endPar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4787613"/>
                  </a:ext>
                </a:extLst>
              </a:tr>
              <a:tr h="674497">
                <a:tc>
                  <a:txBody>
                    <a:bodyPr/>
                    <a:lstStyle/>
                    <a:p>
                      <a:pPr marL="0" marR="0" algn="ctr">
                        <a:spcBef>
                          <a:spcPts val="0"/>
                        </a:spcBef>
                        <a:spcAft>
                          <a:spcPts val="600"/>
                        </a:spcAft>
                      </a:pPr>
                      <a:r>
                        <a:rPr lang="en-US" sz="1800" kern="1400">
                          <a:solidFill>
                            <a:srgbClr val="000000"/>
                          </a:solidFill>
                          <a:effectLst/>
                        </a:rPr>
                        <a:t>buffer_id</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800" kern="1400">
                          <a:solidFill>
                            <a:srgbClr val="000000"/>
                          </a:solidFill>
                          <a:effectLst/>
                        </a:rPr>
                        <a:t>Chỉ ra ID của gói tin được lưu trong bộ đệm của OpenFlow vSwitch, nếu không có thì dùng ryu.ofproto.ofproto_v1_3.OFP_NO_BUFFER</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095703"/>
                  </a:ext>
                </a:extLst>
              </a:tr>
              <a:tr h="899329">
                <a:tc>
                  <a:txBody>
                    <a:bodyPr/>
                    <a:lstStyle/>
                    <a:p>
                      <a:pPr marL="0" marR="0" algn="ctr">
                        <a:spcBef>
                          <a:spcPts val="0"/>
                        </a:spcBef>
                        <a:spcAft>
                          <a:spcPts val="600"/>
                        </a:spcAft>
                      </a:pPr>
                      <a:r>
                        <a:rPr lang="en-US" sz="1800" kern="1400">
                          <a:solidFill>
                            <a:srgbClr val="000000"/>
                          </a:solidFill>
                          <a:effectLst/>
                        </a:rPr>
                        <a:t>data</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800" kern="1400">
                          <a:solidFill>
                            <a:srgbClr val="000000"/>
                          </a:solidFill>
                          <a:effectLst/>
                        </a:rPr>
                        <a:t>Chỉ định dữ liệu nhị phân của gói tin. Được dùng khi OFP_NO_BUFFER được gán cho buffer_id. Khi bộ đệm OpenFlow switch được sử dụng, điều này sẽ bị bỏ qua.</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758405"/>
                  </a:ext>
                </a:extLst>
              </a:tr>
              <a:tr h="449665">
                <a:tc>
                  <a:txBody>
                    <a:bodyPr/>
                    <a:lstStyle/>
                    <a:p>
                      <a:pPr marL="0" marR="0" algn="ctr">
                        <a:spcBef>
                          <a:spcPts val="0"/>
                        </a:spcBef>
                        <a:spcAft>
                          <a:spcPts val="600"/>
                        </a:spcAft>
                      </a:pPr>
                      <a:r>
                        <a:rPr lang="en-US" sz="1800" kern="1400">
                          <a:solidFill>
                            <a:srgbClr val="000000"/>
                          </a:solidFill>
                          <a:effectLst/>
                        </a:rPr>
                        <a:t>in_port</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800" kern="1400">
                          <a:solidFill>
                            <a:srgbClr val="000000"/>
                          </a:solidFill>
                          <a:effectLst/>
                        </a:rPr>
                        <a:t>Chỉ định port nhận gói tin, nếu không có thì chỉ định OFPP_CONTROLLER</a:t>
                      </a:r>
                      <a:endParaRPr lang="en-US" sz="1800" kern="140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00051"/>
                  </a:ext>
                </a:extLst>
              </a:tr>
              <a:tr h="224832">
                <a:tc>
                  <a:txBody>
                    <a:bodyPr/>
                    <a:lstStyle/>
                    <a:p>
                      <a:pPr marL="0" marR="0" algn="ctr">
                        <a:spcBef>
                          <a:spcPts val="0"/>
                        </a:spcBef>
                        <a:spcAft>
                          <a:spcPts val="600"/>
                        </a:spcAft>
                      </a:pPr>
                      <a:r>
                        <a:rPr lang="en-US" sz="1800" kern="1400" dirty="0">
                          <a:solidFill>
                            <a:srgbClr val="000000"/>
                          </a:solidFill>
                          <a:effectLst/>
                        </a:rPr>
                        <a:t>actions</a:t>
                      </a:r>
                      <a:endPar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spcBef>
                          <a:spcPts val="0"/>
                        </a:spcBef>
                        <a:spcAft>
                          <a:spcPts val="600"/>
                        </a:spcAft>
                      </a:pPr>
                      <a:r>
                        <a:rPr lang="en-US" sz="1800" kern="1400" dirty="0" err="1">
                          <a:solidFill>
                            <a:srgbClr val="000000"/>
                          </a:solidFill>
                          <a:effectLst/>
                        </a:rPr>
                        <a:t>Chỉ</a:t>
                      </a:r>
                      <a:r>
                        <a:rPr lang="en-US" sz="1800" kern="1400" dirty="0">
                          <a:solidFill>
                            <a:srgbClr val="000000"/>
                          </a:solidFill>
                          <a:effectLst/>
                        </a:rPr>
                        <a:t> </a:t>
                      </a:r>
                      <a:r>
                        <a:rPr lang="en-US" sz="1800" kern="1400" dirty="0" err="1">
                          <a:solidFill>
                            <a:srgbClr val="000000"/>
                          </a:solidFill>
                          <a:effectLst/>
                        </a:rPr>
                        <a:t>định</a:t>
                      </a:r>
                      <a:r>
                        <a:rPr lang="en-US" sz="1800" kern="1400" dirty="0">
                          <a:solidFill>
                            <a:srgbClr val="000000"/>
                          </a:solidFill>
                          <a:effectLst/>
                        </a:rPr>
                        <a:t> </a:t>
                      </a:r>
                      <a:r>
                        <a:rPr lang="en-US" sz="1800" kern="1400" dirty="0" err="1">
                          <a:solidFill>
                            <a:srgbClr val="000000"/>
                          </a:solidFill>
                          <a:effectLst/>
                        </a:rPr>
                        <a:t>danh</a:t>
                      </a:r>
                      <a:r>
                        <a:rPr lang="en-US" sz="1800" kern="1400" dirty="0">
                          <a:solidFill>
                            <a:srgbClr val="000000"/>
                          </a:solidFill>
                          <a:effectLst/>
                        </a:rPr>
                        <a:t> </a:t>
                      </a:r>
                      <a:r>
                        <a:rPr lang="en-US" sz="1800" kern="1400" dirty="0" err="1">
                          <a:solidFill>
                            <a:srgbClr val="000000"/>
                          </a:solidFill>
                          <a:effectLst/>
                        </a:rPr>
                        <a:t>sách</a:t>
                      </a:r>
                      <a:r>
                        <a:rPr lang="en-US" sz="1800" kern="1400" dirty="0">
                          <a:solidFill>
                            <a:srgbClr val="000000"/>
                          </a:solidFill>
                          <a:effectLst/>
                        </a:rPr>
                        <a:t> </a:t>
                      </a:r>
                      <a:r>
                        <a:rPr lang="en-US" sz="1800" kern="1400" dirty="0" err="1">
                          <a:solidFill>
                            <a:srgbClr val="000000"/>
                          </a:solidFill>
                          <a:effectLst/>
                        </a:rPr>
                        <a:t>các</a:t>
                      </a:r>
                      <a:r>
                        <a:rPr lang="en-US" sz="1800" kern="1400" dirty="0">
                          <a:solidFill>
                            <a:srgbClr val="000000"/>
                          </a:solidFill>
                          <a:effectLst/>
                        </a:rPr>
                        <a:t> </a:t>
                      </a:r>
                      <a:r>
                        <a:rPr lang="en-US" sz="1800" kern="1400" dirty="0" err="1">
                          <a:solidFill>
                            <a:srgbClr val="000000"/>
                          </a:solidFill>
                          <a:effectLst/>
                        </a:rPr>
                        <a:t>hành</a:t>
                      </a:r>
                      <a:r>
                        <a:rPr lang="en-US" sz="1800" kern="1400" dirty="0">
                          <a:solidFill>
                            <a:srgbClr val="000000"/>
                          </a:solidFill>
                          <a:effectLst/>
                        </a:rPr>
                        <a:t> </a:t>
                      </a:r>
                      <a:r>
                        <a:rPr lang="en-US" sz="1800" kern="1400" dirty="0" err="1">
                          <a:solidFill>
                            <a:srgbClr val="000000"/>
                          </a:solidFill>
                          <a:effectLst/>
                        </a:rPr>
                        <a:t>động</a:t>
                      </a:r>
                      <a:endParaRPr lang="en-US" sz="1800" kern="1400" dirty="0">
                        <a:solidFill>
                          <a:srgbClr val="000000"/>
                        </a:solidFill>
                        <a:effectLst/>
                        <a:latin typeface="UTM Neo Sans Intel"/>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8124790"/>
                  </a:ext>
                </a:extLst>
              </a:tr>
            </a:tbl>
          </a:graphicData>
        </a:graphic>
      </p:graphicFrame>
    </p:spTree>
    <p:extLst>
      <p:ext uri="{BB962C8B-B14F-4D97-AF65-F5344CB8AC3E}">
        <p14:creationId xmlns:p14="http://schemas.microsoft.com/office/powerpoint/2010/main" val="112949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6" name="Picture 5" descr="Diagram&#10;&#10;Description automatically generated">
            <a:extLst>
              <a:ext uri="{FF2B5EF4-FFF2-40B4-BE49-F238E27FC236}">
                <a16:creationId xmlns:a16="http://schemas.microsoft.com/office/drawing/2014/main" id="{025F72D7-FEB1-9D83-E46B-2074E28B9821}"/>
              </a:ext>
            </a:extLst>
          </p:cNvPr>
          <p:cNvPicPr>
            <a:picLocks noChangeAspect="1"/>
          </p:cNvPicPr>
          <p:nvPr/>
        </p:nvPicPr>
        <p:blipFill>
          <a:blip r:embed="rId3"/>
          <a:stretch>
            <a:fillRect/>
          </a:stretch>
        </p:blipFill>
        <p:spPr>
          <a:xfrm>
            <a:off x="960157" y="1240971"/>
            <a:ext cx="7223685" cy="3638097"/>
          </a:xfrm>
          <a:prstGeom prst="rect">
            <a:avLst/>
          </a:prstGeom>
        </p:spPr>
      </p:pic>
    </p:spTree>
    <p:extLst>
      <p:ext uri="{BB962C8B-B14F-4D97-AF65-F5344CB8AC3E}">
        <p14:creationId xmlns:p14="http://schemas.microsoft.com/office/powerpoint/2010/main" val="49766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5" name="Picture 4" descr="Diagram&#10;&#10;Description automatically generated">
            <a:extLst>
              <a:ext uri="{FF2B5EF4-FFF2-40B4-BE49-F238E27FC236}">
                <a16:creationId xmlns:a16="http://schemas.microsoft.com/office/drawing/2014/main" id="{1858BA60-05CD-A270-B65F-841B9E3BB0A4}"/>
              </a:ext>
            </a:extLst>
          </p:cNvPr>
          <p:cNvPicPr>
            <a:picLocks noChangeAspect="1"/>
          </p:cNvPicPr>
          <p:nvPr/>
        </p:nvPicPr>
        <p:blipFill>
          <a:blip r:embed="rId3"/>
          <a:stretch>
            <a:fillRect/>
          </a:stretch>
        </p:blipFill>
        <p:spPr>
          <a:xfrm>
            <a:off x="2143760" y="1567445"/>
            <a:ext cx="6297466" cy="3304358"/>
          </a:xfrm>
          <a:prstGeom prst="rect">
            <a:avLst/>
          </a:prstGeom>
        </p:spPr>
      </p:pic>
      <p:sp>
        <p:nvSpPr>
          <p:cNvPr id="4" name="TextBox 3">
            <a:extLst>
              <a:ext uri="{FF2B5EF4-FFF2-40B4-BE49-F238E27FC236}">
                <a16:creationId xmlns:a16="http://schemas.microsoft.com/office/drawing/2014/main" id="{974414C1-C91E-E859-6F97-79C3335163CE}"/>
              </a:ext>
            </a:extLst>
          </p:cNvPr>
          <p:cNvSpPr txBox="1"/>
          <p:nvPr/>
        </p:nvSpPr>
        <p:spPr>
          <a:xfrm>
            <a:off x="119270" y="2048530"/>
            <a:ext cx="2747825" cy="523220"/>
          </a:xfrm>
          <a:prstGeom prst="rect">
            <a:avLst/>
          </a:prstGeom>
          <a:noFill/>
        </p:spPr>
        <p:txBody>
          <a:bodyPr wrap="square">
            <a:spAutoFit/>
          </a:bodyPr>
          <a:lstStyle/>
          <a:p>
            <a:pPr marR="0" lvl="0" algn="just">
              <a:spcBef>
                <a:spcPts val="0"/>
              </a:spcBef>
              <a:spcAft>
                <a:spcPts val="600"/>
              </a:spcAft>
            </a:pPr>
            <a:r>
              <a:rPr lang="en-US" sz="2800" kern="1400" dirty="0" err="1">
                <a:solidFill>
                  <a:srgbClr val="212120"/>
                </a:solidFill>
                <a:effectLst/>
                <a:latin typeface="UTM Neo Sans Intel"/>
                <a:ea typeface="Times New Roman" panose="02020603050405020304" pitchFamily="18" charset="0"/>
                <a:cs typeface="Times New Roman" panose="02020603050405020304" pitchFamily="18" charset="0"/>
              </a:rPr>
              <a:t>Khởi</a:t>
            </a: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 </a:t>
            </a:r>
            <a:r>
              <a:rPr lang="en-US" sz="2800" kern="1400" dirty="0" err="1">
                <a:solidFill>
                  <a:srgbClr val="212120"/>
                </a:solidFill>
                <a:effectLst/>
                <a:latin typeface="UTM Neo Sans Intel"/>
                <a:ea typeface="Times New Roman" panose="02020603050405020304" pitchFamily="18" charset="0"/>
                <a:cs typeface="Times New Roman" panose="02020603050405020304" pitchFamily="18" charset="0"/>
              </a:rPr>
              <a:t>tạo</a:t>
            </a:r>
            <a:endPar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5964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Cloud 1">
            <a:extLst>
              <a:ext uri="{FF2B5EF4-FFF2-40B4-BE49-F238E27FC236}">
                <a16:creationId xmlns:a16="http://schemas.microsoft.com/office/drawing/2014/main" id="{A7BB9CC0-8C97-70DD-91A6-CE8835C268F2}"/>
              </a:ext>
            </a:extLst>
          </p:cNvPr>
          <p:cNvSpPr/>
          <p:nvPr/>
        </p:nvSpPr>
        <p:spPr>
          <a:xfrm>
            <a:off x="810733" y="656051"/>
            <a:ext cx="2561421"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PT Sans Caption" panose="020B0603020203020204" pitchFamily="34" charset="0"/>
              </a:rPr>
              <a:t>1. </a:t>
            </a:r>
            <a:r>
              <a:rPr lang="en-US" sz="1800" err="1">
                <a:latin typeface="Montserrat Medium" panose="00000600000000000000" pitchFamily="2" charset="0"/>
              </a:rPr>
              <a:t>Ngữ</a:t>
            </a:r>
            <a:r>
              <a:rPr lang="en-US" sz="1800">
                <a:latin typeface="Montserrat Medium" panose="00000600000000000000" pitchFamily="2" charset="0"/>
              </a:rPr>
              <a:t> </a:t>
            </a:r>
            <a:r>
              <a:rPr lang="en-US" sz="1800" err="1">
                <a:latin typeface="Montserrat Medium" panose="00000600000000000000" pitchFamily="2" charset="0"/>
              </a:rPr>
              <a:t>cảnh</a:t>
            </a:r>
            <a:r>
              <a:rPr lang="en-US" sz="1800">
                <a:latin typeface="Montserrat Medium" panose="00000600000000000000" pitchFamily="2" charset="0"/>
              </a:rPr>
              <a:t> &amp; </a:t>
            </a:r>
            <a:r>
              <a:rPr lang="en-US" sz="1800" err="1">
                <a:latin typeface="Montserrat Medium" panose="00000600000000000000" pitchFamily="2" charset="0"/>
              </a:rPr>
              <a:t>đề</a:t>
            </a:r>
            <a:r>
              <a:rPr lang="en-US" sz="1800">
                <a:latin typeface="Montserrat Medium" panose="00000600000000000000" pitchFamily="2" charset="0"/>
              </a:rPr>
              <a:t> </a:t>
            </a:r>
            <a:r>
              <a:rPr lang="en-US" sz="1800" err="1">
                <a:latin typeface="Montserrat Medium" panose="00000600000000000000" pitchFamily="2" charset="0"/>
              </a:rPr>
              <a:t>tài</a:t>
            </a:r>
            <a:endParaRPr lang="en-US" sz="1800">
              <a:latin typeface="Montserrat Medium" panose="00000600000000000000" pitchFamily="2" charset="0"/>
            </a:endParaRPr>
          </a:p>
        </p:txBody>
      </p:sp>
      <p:sp>
        <p:nvSpPr>
          <p:cNvPr id="6" name="Cloud 5">
            <a:extLst>
              <a:ext uri="{FF2B5EF4-FFF2-40B4-BE49-F238E27FC236}">
                <a16:creationId xmlns:a16="http://schemas.microsoft.com/office/drawing/2014/main" id="{1F6A51D3-C4F2-8117-1B26-20811E80D640}"/>
              </a:ext>
            </a:extLst>
          </p:cNvPr>
          <p:cNvSpPr/>
          <p:nvPr/>
        </p:nvSpPr>
        <p:spPr>
          <a:xfrm>
            <a:off x="415751" y="2194286"/>
            <a:ext cx="3675604"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Montserrat Medium" panose="00000600000000000000" pitchFamily="2" charset="0"/>
              </a:rPr>
              <a:t>2. </a:t>
            </a:r>
            <a:r>
              <a:rPr lang="en-US" sz="1800" err="1">
                <a:latin typeface="Montserrat Medium" panose="00000600000000000000" pitchFamily="2" charset="0"/>
              </a:rPr>
              <a:t>Nội</a:t>
            </a:r>
            <a:r>
              <a:rPr lang="en-US" sz="1800">
                <a:latin typeface="Montserrat Medium" panose="00000600000000000000" pitchFamily="2" charset="0"/>
              </a:rPr>
              <a:t> dung chi </a:t>
            </a:r>
            <a:r>
              <a:rPr lang="en-US" sz="1800" err="1">
                <a:latin typeface="Montserrat Medium" panose="00000600000000000000" pitchFamily="2" charset="0"/>
              </a:rPr>
              <a:t>tiết</a:t>
            </a:r>
            <a:r>
              <a:rPr lang="en-US" sz="1800">
                <a:latin typeface="Montserrat Medium" panose="00000600000000000000" pitchFamily="2" charset="0"/>
              </a:rPr>
              <a:t> &amp; </a:t>
            </a:r>
            <a:r>
              <a:rPr lang="en-US" sz="1800" err="1">
                <a:latin typeface="Montserrat Medium" panose="00000600000000000000" pitchFamily="2" charset="0"/>
              </a:rPr>
              <a:t>Mô</a:t>
            </a:r>
            <a:r>
              <a:rPr lang="en-US" sz="1800">
                <a:latin typeface="Montserrat Medium" panose="00000600000000000000" pitchFamily="2" charset="0"/>
              </a:rPr>
              <a:t> </a:t>
            </a:r>
            <a:r>
              <a:rPr lang="en-US" sz="1800" err="1">
                <a:latin typeface="Montserrat Medium" panose="00000600000000000000" pitchFamily="2" charset="0"/>
              </a:rPr>
              <a:t>hình</a:t>
            </a:r>
            <a:endParaRPr lang="en-US" sz="1800">
              <a:latin typeface="Montserrat Medium" panose="00000600000000000000" pitchFamily="2" charset="0"/>
            </a:endParaRPr>
          </a:p>
        </p:txBody>
      </p:sp>
      <p:sp>
        <p:nvSpPr>
          <p:cNvPr id="7" name="Cloud 6">
            <a:extLst>
              <a:ext uri="{FF2B5EF4-FFF2-40B4-BE49-F238E27FC236}">
                <a16:creationId xmlns:a16="http://schemas.microsoft.com/office/drawing/2014/main" id="{D146C2EF-2A12-3464-901D-CAABC3FA3A84}"/>
              </a:ext>
            </a:extLst>
          </p:cNvPr>
          <p:cNvSpPr/>
          <p:nvPr/>
        </p:nvSpPr>
        <p:spPr>
          <a:xfrm>
            <a:off x="594526" y="3725226"/>
            <a:ext cx="3088472"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Montserrat Medium" panose="00000600000000000000" pitchFamily="2" charset="0"/>
              </a:rPr>
              <a:t>3. </a:t>
            </a:r>
            <a:r>
              <a:rPr lang="en-US" sz="1800" err="1">
                <a:latin typeface="Montserrat Medium" panose="00000600000000000000" pitchFamily="2" charset="0"/>
              </a:rPr>
              <a:t>Thực</a:t>
            </a:r>
            <a:r>
              <a:rPr lang="en-US" sz="1800">
                <a:latin typeface="Montserrat Medium" panose="00000600000000000000" pitchFamily="2" charset="0"/>
              </a:rPr>
              <a:t> </a:t>
            </a:r>
            <a:r>
              <a:rPr lang="en-US" sz="1800" err="1">
                <a:latin typeface="Montserrat Medium" panose="00000600000000000000" pitchFamily="2" charset="0"/>
              </a:rPr>
              <a:t>nghiệm</a:t>
            </a:r>
            <a:r>
              <a:rPr lang="en-US" sz="1800">
                <a:latin typeface="Montserrat Medium" panose="00000600000000000000" pitchFamily="2" charset="0"/>
              </a:rPr>
              <a:t> &amp; </a:t>
            </a:r>
            <a:r>
              <a:rPr lang="en-US" sz="1800" err="1">
                <a:latin typeface="Montserrat Medium" panose="00000600000000000000" pitchFamily="2" charset="0"/>
              </a:rPr>
              <a:t>Kết</a:t>
            </a:r>
            <a:r>
              <a:rPr lang="en-US" sz="1800">
                <a:latin typeface="Montserrat Medium" panose="00000600000000000000" pitchFamily="2" charset="0"/>
              </a:rPr>
              <a:t> </a:t>
            </a:r>
            <a:r>
              <a:rPr lang="en-US" sz="1800" err="1">
                <a:latin typeface="Montserrat Medium" panose="00000600000000000000" pitchFamily="2" charset="0"/>
              </a:rPr>
              <a:t>quả</a:t>
            </a:r>
            <a:endParaRPr lang="en-US" sz="1800">
              <a:latin typeface="Montserrat Medium" panose="00000600000000000000" pitchFamily="2" charset="0"/>
            </a:endParaRPr>
          </a:p>
        </p:txBody>
      </p:sp>
      <p:sp>
        <p:nvSpPr>
          <p:cNvPr id="8" name="Cloud 7">
            <a:extLst>
              <a:ext uri="{FF2B5EF4-FFF2-40B4-BE49-F238E27FC236}">
                <a16:creationId xmlns:a16="http://schemas.microsoft.com/office/drawing/2014/main" id="{8346B5A5-6434-0E08-9844-16A922EC4ED0}"/>
              </a:ext>
            </a:extLst>
          </p:cNvPr>
          <p:cNvSpPr/>
          <p:nvPr/>
        </p:nvSpPr>
        <p:spPr>
          <a:xfrm>
            <a:off x="5393331" y="663346"/>
            <a:ext cx="2654490"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Montserrat Medium" panose="00000600000000000000" pitchFamily="2" charset="0"/>
              </a:rPr>
              <a:t>4. </a:t>
            </a:r>
            <a:r>
              <a:rPr lang="en-US" sz="1800" err="1">
                <a:latin typeface="Montserrat Medium" panose="00000600000000000000" pitchFamily="2" charset="0"/>
              </a:rPr>
              <a:t>Kết</a:t>
            </a:r>
            <a:r>
              <a:rPr lang="en-US" sz="1800">
                <a:latin typeface="Montserrat Medium" panose="00000600000000000000" pitchFamily="2" charset="0"/>
              </a:rPr>
              <a:t> </a:t>
            </a:r>
            <a:r>
              <a:rPr lang="en-US" sz="1800" err="1">
                <a:latin typeface="Montserrat Medium" panose="00000600000000000000" pitchFamily="2" charset="0"/>
              </a:rPr>
              <a:t>luận</a:t>
            </a:r>
            <a:endParaRPr lang="en-US" sz="1800">
              <a:latin typeface="Montserrat Medium" panose="00000600000000000000" pitchFamily="2" charset="0"/>
            </a:endParaRPr>
          </a:p>
        </p:txBody>
      </p:sp>
      <p:sp>
        <p:nvSpPr>
          <p:cNvPr id="9" name="Cloud 8">
            <a:extLst>
              <a:ext uri="{FF2B5EF4-FFF2-40B4-BE49-F238E27FC236}">
                <a16:creationId xmlns:a16="http://schemas.microsoft.com/office/drawing/2014/main" id="{CBC2883E-9E55-E844-6E00-F2E6E2450DB1}"/>
              </a:ext>
            </a:extLst>
          </p:cNvPr>
          <p:cNvSpPr/>
          <p:nvPr/>
        </p:nvSpPr>
        <p:spPr>
          <a:xfrm>
            <a:off x="4785928" y="2142471"/>
            <a:ext cx="3869296"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Montserrat Medium" panose="00000600000000000000" pitchFamily="2" charset="0"/>
              </a:rPr>
              <a:t>5. </a:t>
            </a:r>
            <a:r>
              <a:rPr lang="en-US" sz="1800" err="1">
                <a:latin typeface="Montserrat Medium" panose="00000600000000000000" pitchFamily="2" charset="0"/>
              </a:rPr>
              <a:t>Hướng</a:t>
            </a:r>
            <a:r>
              <a:rPr lang="en-US" sz="1800">
                <a:latin typeface="Montserrat Medium" panose="00000600000000000000" pitchFamily="2" charset="0"/>
              </a:rPr>
              <a:t> </a:t>
            </a:r>
            <a:r>
              <a:rPr lang="en-US" sz="1800" err="1">
                <a:latin typeface="Montserrat Medium" panose="00000600000000000000" pitchFamily="2" charset="0"/>
              </a:rPr>
              <a:t>phát</a:t>
            </a:r>
            <a:r>
              <a:rPr lang="en-US" sz="1800">
                <a:latin typeface="Montserrat Medium" panose="00000600000000000000" pitchFamily="2" charset="0"/>
              </a:rPr>
              <a:t> </a:t>
            </a:r>
            <a:r>
              <a:rPr lang="en-US" sz="1800" err="1">
                <a:latin typeface="Montserrat Medium" panose="00000600000000000000" pitchFamily="2" charset="0"/>
              </a:rPr>
              <a:t>triển</a:t>
            </a:r>
            <a:r>
              <a:rPr lang="en-US" sz="1800">
                <a:latin typeface="Montserrat Medium" panose="00000600000000000000" pitchFamily="2" charset="0"/>
              </a:rPr>
              <a:t> </a:t>
            </a:r>
            <a:r>
              <a:rPr lang="en-US" sz="1800" err="1">
                <a:latin typeface="Montserrat Medium" panose="00000600000000000000" pitchFamily="2" charset="0"/>
              </a:rPr>
              <a:t>tương</a:t>
            </a:r>
            <a:r>
              <a:rPr lang="en-US" sz="1800">
                <a:latin typeface="Montserrat Medium" panose="00000600000000000000" pitchFamily="2" charset="0"/>
              </a:rPr>
              <a:t> </a:t>
            </a:r>
            <a:r>
              <a:rPr lang="en-US" sz="1800" err="1">
                <a:latin typeface="Montserrat Medium" panose="00000600000000000000" pitchFamily="2" charset="0"/>
              </a:rPr>
              <a:t>lai</a:t>
            </a:r>
            <a:endParaRPr lang="en-US" sz="1800">
              <a:latin typeface="Montserrat Medium" panose="00000600000000000000" pitchFamily="2" charset="0"/>
            </a:endParaRPr>
          </a:p>
        </p:txBody>
      </p:sp>
      <p:sp>
        <p:nvSpPr>
          <p:cNvPr id="10" name="Cloud 9">
            <a:extLst>
              <a:ext uri="{FF2B5EF4-FFF2-40B4-BE49-F238E27FC236}">
                <a16:creationId xmlns:a16="http://schemas.microsoft.com/office/drawing/2014/main" id="{D2D892BB-56A5-2BAE-F014-79D2B8BC76FE}"/>
              </a:ext>
            </a:extLst>
          </p:cNvPr>
          <p:cNvSpPr/>
          <p:nvPr/>
        </p:nvSpPr>
        <p:spPr>
          <a:xfrm>
            <a:off x="5505452" y="3725226"/>
            <a:ext cx="2654490" cy="1168842"/>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Montserrat Medium" panose="00000600000000000000" pitchFamily="2" charset="0"/>
              </a:rPr>
              <a:t>6. </a:t>
            </a:r>
            <a:r>
              <a:rPr lang="en-US" sz="1800" err="1">
                <a:latin typeface="Montserrat Medium" panose="00000600000000000000" pitchFamily="2" charset="0"/>
              </a:rPr>
              <a:t>Tài</a:t>
            </a:r>
            <a:r>
              <a:rPr lang="en-US" sz="1800">
                <a:latin typeface="Montserrat Medium" panose="00000600000000000000" pitchFamily="2" charset="0"/>
              </a:rPr>
              <a:t> </a:t>
            </a:r>
            <a:r>
              <a:rPr lang="en-US" sz="1800" err="1">
                <a:latin typeface="Montserrat Medium" panose="00000600000000000000" pitchFamily="2" charset="0"/>
              </a:rPr>
              <a:t>liệu</a:t>
            </a:r>
            <a:r>
              <a:rPr lang="en-US" sz="1800">
                <a:latin typeface="Montserrat Medium" panose="00000600000000000000" pitchFamily="2" charset="0"/>
              </a:rPr>
              <a:t> </a:t>
            </a:r>
            <a:r>
              <a:rPr lang="en-US" sz="1800" err="1">
                <a:latin typeface="Montserrat Medium" panose="00000600000000000000" pitchFamily="2" charset="0"/>
              </a:rPr>
              <a:t>tham</a:t>
            </a:r>
            <a:r>
              <a:rPr lang="en-US" sz="1800">
                <a:latin typeface="Montserrat Medium" panose="00000600000000000000" pitchFamily="2" charset="0"/>
              </a:rPr>
              <a:t> </a:t>
            </a:r>
            <a:r>
              <a:rPr lang="en-US" sz="1800" err="1">
                <a:latin typeface="Montserrat Medium" panose="00000600000000000000" pitchFamily="2" charset="0"/>
              </a:rPr>
              <a:t>khảo</a:t>
            </a:r>
            <a:endParaRPr lang="en-US" sz="1800">
              <a:latin typeface="Montserrat Medium" panose="00000600000000000000" pitchFamily="2" charset="0"/>
            </a:endParaRPr>
          </a:p>
        </p:txBody>
      </p:sp>
      <p:sp>
        <p:nvSpPr>
          <p:cNvPr id="11" name="Google Shape;599;p38">
            <a:extLst>
              <a:ext uri="{FF2B5EF4-FFF2-40B4-BE49-F238E27FC236}">
                <a16:creationId xmlns:a16="http://schemas.microsoft.com/office/drawing/2014/main" id="{16CAD7BF-84D4-61CF-E6D4-CD152362C48E}"/>
              </a:ext>
            </a:extLst>
          </p:cNvPr>
          <p:cNvSpPr txBox="1">
            <a:spLocks noGrp="1"/>
          </p:cNvSpPr>
          <p:nvPr>
            <p:ph type="title"/>
          </p:nvPr>
        </p:nvSpPr>
        <p:spPr>
          <a:xfrm>
            <a:off x="529325" y="445025"/>
            <a:ext cx="8085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lumMod val="50000"/>
                  </a:schemeClr>
                </a:solidFill>
                <a:latin typeface="Cambria" panose="02040503050406030204" pitchFamily="18" charset="0"/>
                <a:ea typeface="Cambria" panose="02040503050406030204" pitchFamily="18" charset="0"/>
              </a:rPr>
              <a:t>Outline</a:t>
            </a:r>
            <a:endParaRPr dirty="0">
              <a:solidFill>
                <a:schemeClr val="tx2">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2540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7" name="Picture 6" descr="A picture containing table&#10;&#10;Description automatically generated">
            <a:extLst>
              <a:ext uri="{FF2B5EF4-FFF2-40B4-BE49-F238E27FC236}">
                <a16:creationId xmlns:a16="http://schemas.microsoft.com/office/drawing/2014/main" id="{F45D1E92-94D3-E05C-B39C-77E06E93D39C}"/>
              </a:ext>
            </a:extLst>
          </p:cNvPr>
          <p:cNvPicPr>
            <a:picLocks noChangeAspect="1"/>
          </p:cNvPicPr>
          <p:nvPr/>
        </p:nvPicPr>
        <p:blipFill>
          <a:blip r:embed="rId3"/>
          <a:stretch>
            <a:fillRect/>
          </a:stretch>
        </p:blipFill>
        <p:spPr>
          <a:xfrm>
            <a:off x="1513655" y="3585411"/>
            <a:ext cx="5861217" cy="1558089"/>
          </a:xfrm>
          <a:prstGeom prst="rect">
            <a:avLst/>
          </a:prstGeom>
        </p:spPr>
      </p:pic>
      <p:pic>
        <p:nvPicPr>
          <p:cNvPr id="6" name="Picture 5" descr="Diagram&#10;&#10;Description automatically generated">
            <a:extLst>
              <a:ext uri="{FF2B5EF4-FFF2-40B4-BE49-F238E27FC236}">
                <a16:creationId xmlns:a16="http://schemas.microsoft.com/office/drawing/2014/main" id="{E0278BB4-EE7A-BF48-EA26-8C9C37DE1A77}"/>
              </a:ext>
            </a:extLst>
          </p:cNvPr>
          <p:cNvPicPr>
            <a:picLocks noChangeAspect="1"/>
          </p:cNvPicPr>
          <p:nvPr/>
        </p:nvPicPr>
        <p:blipFill>
          <a:blip r:embed="rId4"/>
          <a:stretch>
            <a:fillRect/>
          </a:stretch>
        </p:blipFill>
        <p:spPr>
          <a:xfrm>
            <a:off x="2323475" y="1307948"/>
            <a:ext cx="4822797" cy="2499996"/>
          </a:xfrm>
          <a:prstGeom prst="rect">
            <a:avLst/>
          </a:prstGeom>
        </p:spPr>
      </p:pic>
      <p:sp>
        <p:nvSpPr>
          <p:cNvPr id="9" name="TextBox 8">
            <a:extLst>
              <a:ext uri="{FF2B5EF4-FFF2-40B4-BE49-F238E27FC236}">
                <a16:creationId xmlns:a16="http://schemas.microsoft.com/office/drawing/2014/main" id="{5ACDE0D7-7970-7534-A44E-6B7E9FCB5E01}"/>
              </a:ext>
            </a:extLst>
          </p:cNvPr>
          <p:cNvSpPr txBox="1"/>
          <p:nvPr/>
        </p:nvSpPr>
        <p:spPr>
          <a:xfrm>
            <a:off x="0" y="2060042"/>
            <a:ext cx="2747825" cy="1031051"/>
          </a:xfrm>
          <a:prstGeom prst="rect">
            <a:avLst/>
          </a:prstGeom>
          <a:noFill/>
        </p:spPr>
        <p:txBody>
          <a:bodyPr wrap="square">
            <a:spAutoFit/>
          </a:bodyPr>
          <a:lstStyle/>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Host A </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-&gt;</a:t>
            </a: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 Host B</a:t>
            </a:r>
          </a:p>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AR</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P request</a:t>
            </a:r>
            <a:endPar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420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6" name="Picture 5" descr="A picture containing table&#10;&#10;Description automatically generated">
            <a:extLst>
              <a:ext uri="{FF2B5EF4-FFF2-40B4-BE49-F238E27FC236}">
                <a16:creationId xmlns:a16="http://schemas.microsoft.com/office/drawing/2014/main" id="{DF953B4B-9DA7-A5BF-38ED-7447E5F18B6F}"/>
              </a:ext>
            </a:extLst>
          </p:cNvPr>
          <p:cNvPicPr>
            <a:picLocks noChangeAspect="1"/>
          </p:cNvPicPr>
          <p:nvPr/>
        </p:nvPicPr>
        <p:blipFill>
          <a:blip r:embed="rId3"/>
          <a:stretch>
            <a:fillRect/>
          </a:stretch>
        </p:blipFill>
        <p:spPr>
          <a:xfrm>
            <a:off x="1395663" y="3454546"/>
            <a:ext cx="6368297" cy="1688954"/>
          </a:xfrm>
          <a:prstGeom prst="rect">
            <a:avLst/>
          </a:prstGeom>
        </p:spPr>
      </p:pic>
      <p:pic>
        <p:nvPicPr>
          <p:cNvPr id="7" name="Picture 6">
            <a:extLst>
              <a:ext uri="{FF2B5EF4-FFF2-40B4-BE49-F238E27FC236}">
                <a16:creationId xmlns:a16="http://schemas.microsoft.com/office/drawing/2014/main" id="{A1BB2A04-606D-91EE-4A30-B458CF03493B}"/>
              </a:ext>
            </a:extLst>
          </p:cNvPr>
          <p:cNvPicPr>
            <a:picLocks noChangeAspect="1"/>
          </p:cNvPicPr>
          <p:nvPr/>
        </p:nvPicPr>
        <p:blipFill>
          <a:blip r:embed="rId4"/>
          <a:stretch>
            <a:fillRect/>
          </a:stretch>
        </p:blipFill>
        <p:spPr>
          <a:xfrm>
            <a:off x="2548329" y="1265651"/>
            <a:ext cx="4698826" cy="2480746"/>
          </a:xfrm>
          <a:prstGeom prst="rect">
            <a:avLst/>
          </a:prstGeom>
        </p:spPr>
      </p:pic>
      <p:sp>
        <p:nvSpPr>
          <p:cNvPr id="5" name="TextBox 4">
            <a:extLst>
              <a:ext uri="{FF2B5EF4-FFF2-40B4-BE49-F238E27FC236}">
                <a16:creationId xmlns:a16="http://schemas.microsoft.com/office/drawing/2014/main" id="{33480E36-EFDD-FB5E-D45E-32F84C6D3EE9}"/>
              </a:ext>
            </a:extLst>
          </p:cNvPr>
          <p:cNvSpPr txBox="1"/>
          <p:nvPr/>
        </p:nvSpPr>
        <p:spPr>
          <a:xfrm>
            <a:off x="0" y="2060042"/>
            <a:ext cx="2747825" cy="1031051"/>
          </a:xfrm>
          <a:prstGeom prst="rect">
            <a:avLst/>
          </a:prstGeom>
          <a:noFill/>
        </p:spPr>
        <p:txBody>
          <a:bodyPr wrap="square">
            <a:spAutoFit/>
          </a:bodyPr>
          <a:lstStyle/>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Host B </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-&gt;</a:t>
            </a: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 Host </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A</a:t>
            </a:r>
            <a:endPar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endParaRPr>
          </a:p>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AR</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P reply</a:t>
            </a:r>
            <a:endPar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5833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6" name="Picture 5" descr="Table&#10;&#10;Description automatically generated with medium confidence">
            <a:extLst>
              <a:ext uri="{FF2B5EF4-FFF2-40B4-BE49-F238E27FC236}">
                <a16:creationId xmlns:a16="http://schemas.microsoft.com/office/drawing/2014/main" id="{8EA153EA-CBFE-0917-2C16-6A5A3CC456CE}"/>
              </a:ext>
            </a:extLst>
          </p:cNvPr>
          <p:cNvPicPr>
            <a:picLocks noChangeAspect="1"/>
          </p:cNvPicPr>
          <p:nvPr/>
        </p:nvPicPr>
        <p:blipFill>
          <a:blip r:embed="rId3"/>
          <a:stretch>
            <a:fillRect/>
          </a:stretch>
        </p:blipFill>
        <p:spPr>
          <a:xfrm>
            <a:off x="1522199" y="3537585"/>
            <a:ext cx="6115050" cy="1605915"/>
          </a:xfrm>
          <a:prstGeom prst="rect">
            <a:avLst/>
          </a:prstGeom>
        </p:spPr>
      </p:pic>
      <p:pic>
        <p:nvPicPr>
          <p:cNvPr id="8" name="Picture 7">
            <a:extLst>
              <a:ext uri="{FF2B5EF4-FFF2-40B4-BE49-F238E27FC236}">
                <a16:creationId xmlns:a16="http://schemas.microsoft.com/office/drawing/2014/main" id="{D6A708E2-F0B1-D797-B5DB-170ECC866ECE}"/>
              </a:ext>
            </a:extLst>
          </p:cNvPr>
          <p:cNvPicPr>
            <a:picLocks noChangeAspect="1"/>
          </p:cNvPicPr>
          <p:nvPr/>
        </p:nvPicPr>
        <p:blipFill>
          <a:blip r:embed="rId4"/>
          <a:stretch>
            <a:fillRect/>
          </a:stretch>
        </p:blipFill>
        <p:spPr>
          <a:xfrm>
            <a:off x="2747825" y="1360514"/>
            <a:ext cx="4577868" cy="2422471"/>
          </a:xfrm>
          <a:prstGeom prst="rect">
            <a:avLst/>
          </a:prstGeom>
        </p:spPr>
      </p:pic>
      <p:sp>
        <p:nvSpPr>
          <p:cNvPr id="5" name="TextBox 4">
            <a:extLst>
              <a:ext uri="{FF2B5EF4-FFF2-40B4-BE49-F238E27FC236}">
                <a16:creationId xmlns:a16="http://schemas.microsoft.com/office/drawing/2014/main" id="{DE21C0EE-56CD-B437-D03D-3B4F55675435}"/>
              </a:ext>
            </a:extLst>
          </p:cNvPr>
          <p:cNvSpPr txBox="1"/>
          <p:nvPr/>
        </p:nvSpPr>
        <p:spPr>
          <a:xfrm>
            <a:off x="0" y="2060042"/>
            <a:ext cx="2747825" cy="1031051"/>
          </a:xfrm>
          <a:prstGeom prst="rect">
            <a:avLst/>
          </a:prstGeom>
          <a:noFill/>
        </p:spPr>
        <p:txBody>
          <a:bodyPr wrap="square">
            <a:spAutoFit/>
          </a:bodyPr>
          <a:lstStyle/>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Host A </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-&gt;</a:t>
            </a: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 Host B</a:t>
            </a:r>
          </a:p>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ICMP Request</a:t>
            </a:r>
          </a:p>
        </p:txBody>
      </p:sp>
    </p:spTree>
    <p:extLst>
      <p:ext uri="{BB962C8B-B14F-4D97-AF65-F5344CB8AC3E}">
        <p14:creationId xmlns:p14="http://schemas.microsoft.com/office/powerpoint/2010/main" val="1231519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2.5	Giao </a:t>
            </a:r>
            <a:r>
              <a:rPr lang="en-US" dirty="0" err="1">
                <a:solidFill>
                  <a:schemeClr val="tx2">
                    <a:lumMod val="50000"/>
                  </a:schemeClr>
                </a:solidFill>
                <a:latin typeface="Cambria" panose="02040503050406030204" pitchFamily="18" charset="0"/>
                <a:ea typeface="Cambria" panose="02040503050406030204" pitchFamily="18" charset="0"/>
              </a:rPr>
              <a:t>tiếp</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giữa</a:t>
            </a:r>
            <a:r>
              <a:rPr lang="en-US" dirty="0">
                <a:solidFill>
                  <a:schemeClr val="tx2">
                    <a:lumMod val="50000"/>
                  </a:schemeClr>
                </a:solidFill>
                <a:latin typeface="Cambria" panose="02040503050406030204" pitchFamily="18" charset="0"/>
                <a:ea typeface="Cambria" panose="02040503050406030204" pitchFamily="18" charset="0"/>
              </a:rPr>
              <a:t> Ryu Controller </a:t>
            </a:r>
            <a:r>
              <a:rPr lang="en-US" dirty="0" err="1">
                <a:solidFill>
                  <a:schemeClr val="tx2">
                    <a:lumMod val="50000"/>
                  </a:schemeClr>
                </a:solidFill>
                <a:latin typeface="Cambria" panose="02040503050406030204" pitchFamily="18" charset="0"/>
                <a:ea typeface="Cambria" panose="02040503050406030204" pitchFamily="18" charset="0"/>
              </a:rPr>
              <a:t>và</a:t>
            </a:r>
            <a:r>
              <a:rPr lang="en-US" dirty="0">
                <a:solidFill>
                  <a:schemeClr val="tx2">
                    <a:lumMod val="50000"/>
                  </a:schemeClr>
                </a:solidFill>
                <a:latin typeface="Cambria" panose="02040503050406030204" pitchFamily="18" charset="0"/>
                <a:ea typeface="Cambria" panose="02040503050406030204" pitchFamily="18" charset="0"/>
              </a:rPr>
              <a:t> Open </a:t>
            </a:r>
            <a:r>
              <a:rPr lang="en-US" dirty="0" err="1">
                <a:solidFill>
                  <a:schemeClr val="tx2">
                    <a:lumMod val="50000"/>
                  </a:schemeClr>
                </a:solidFill>
                <a:latin typeface="Cambria" panose="02040503050406030204" pitchFamily="18" charset="0"/>
                <a:ea typeface="Cambria" panose="02040503050406030204" pitchFamily="18" charset="0"/>
              </a:rPr>
              <a:t>vSwitch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6" name="Picture 5" descr="Table&#10;&#10;Description automatically generated with medium confidence">
            <a:extLst>
              <a:ext uri="{FF2B5EF4-FFF2-40B4-BE49-F238E27FC236}">
                <a16:creationId xmlns:a16="http://schemas.microsoft.com/office/drawing/2014/main" id="{8EA153EA-CBFE-0917-2C16-6A5A3CC456CE}"/>
              </a:ext>
            </a:extLst>
          </p:cNvPr>
          <p:cNvPicPr>
            <a:picLocks noChangeAspect="1"/>
          </p:cNvPicPr>
          <p:nvPr/>
        </p:nvPicPr>
        <p:blipFill>
          <a:blip r:embed="rId3"/>
          <a:stretch>
            <a:fillRect/>
          </a:stretch>
        </p:blipFill>
        <p:spPr>
          <a:xfrm>
            <a:off x="1522199" y="3537585"/>
            <a:ext cx="6115050" cy="1605915"/>
          </a:xfrm>
          <a:prstGeom prst="rect">
            <a:avLst/>
          </a:prstGeom>
        </p:spPr>
      </p:pic>
      <p:pic>
        <p:nvPicPr>
          <p:cNvPr id="4" name="Picture 3">
            <a:extLst>
              <a:ext uri="{FF2B5EF4-FFF2-40B4-BE49-F238E27FC236}">
                <a16:creationId xmlns:a16="http://schemas.microsoft.com/office/drawing/2014/main" id="{7E7B0752-8149-F445-ADC9-D55C1C1EF506}"/>
              </a:ext>
            </a:extLst>
          </p:cNvPr>
          <p:cNvPicPr>
            <a:picLocks noChangeAspect="1"/>
          </p:cNvPicPr>
          <p:nvPr/>
        </p:nvPicPr>
        <p:blipFill>
          <a:blip r:embed="rId4"/>
          <a:stretch>
            <a:fillRect/>
          </a:stretch>
        </p:blipFill>
        <p:spPr>
          <a:xfrm>
            <a:off x="2747825" y="1361427"/>
            <a:ext cx="4634214" cy="2420645"/>
          </a:xfrm>
          <a:prstGeom prst="rect">
            <a:avLst/>
          </a:prstGeom>
        </p:spPr>
      </p:pic>
      <p:sp>
        <p:nvSpPr>
          <p:cNvPr id="7" name="TextBox 6">
            <a:extLst>
              <a:ext uri="{FF2B5EF4-FFF2-40B4-BE49-F238E27FC236}">
                <a16:creationId xmlns:a16="http://schemas.microsoft.com/office/drawing/2014/main" id="{FFFE7D90-7A9E-849E-6BF0-7276B9E63F0E}"/>
              </a:ext>
            </a:extLst>
          </p:cNvPr>
          <p:cNvSpPr txBox="1"/>
          <p:nvPr/>
        </p:nvSpPr>
        <p:spPr>
          <a:xfrm>
            <a:off x="0" y="2060042"/>
            <a:ext cx="2747825" cy="1031051"/>
          </a:xfrm>
          <a:prstGeom prst="rect">
            <a:avLst/>
          </a:prstGeom>
          <a:noFill/>
        </p:spPr>
        <p:txBody>
          <a:bodyPr wrap="square">
            <a:spAutoFit/>
          </a:bodyPr>
          <a:lstStyle/>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Host B </a:t>
            </a:r>
            <a:r>
              <a:rPr lang="en-US" sz="2800" kern="1400" dirty="0">
                <a:solidFill>
                  <a:srgbClr val="212120"/>
                </a:solidFill>
                <a:latin typeface="UTM Neo Sans Intel"/>
                <a:ea typeface="Times New Roman" panose="02020603050405020304" pitchFamily="18" charset="0"/>
                <a:cs typeface="Times New Roman" panose="02020603050405020304" pitchFamily="18" charset="0"/>
              </a:rPr>
              <a:t>-&gt;</a:t>
            </a: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 Host A</a:t>
            </a:r>
          </a:p>
          <a:p>
            <a:pPr marR="0" lvl="0" algn="just">
              <a:spcBef>
                <a:spcPts val="0"/>
              </a:spcBef>
              <a:spcAft>
                <a:spcPts val="600"/>
              </a:spcAft>
            </a:pPr>
            <a:r>
              <a:rPr lang="en-US" sz="2800" kern="1400" dirty="0">
                <a:solidFill>
                  <a:srgbClr val="212120"/>
                </a:solidFill>
                <a:effectLst/>
                <a:latin typeface="UTM Neo Sans Intel"/>
                <a:ea typeface="Times New Roman" panose="02020603050405020304" pitchFamily="18" charset="0"/>
                <a:cs typeface="Times New Roman" panose="02020603050405020304" pitchFamily="18" charset="0"/>
              </a:rPr>
              <a:t>ICMP Reply</a:t>
            </a:r>
          </a:p>
        </p:txBody>
      </p:sp>
    </p:spTree>
    <p:extLst>
      <p:ext uri="{BB962C8B-B14F-4D97-AF65-F5344CB8AC3E}">
        <p14:creationId xmlns:p14="http://schemas.microsoft.com/office/powerpoint/2010/main" val="707222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56556"/>
            <a:ext cx="8317736" cy="2185214"/>
          </a:xfrm>
          <a:prstGeom prst="rect">
            <a:avLst/>
          </a:prstGeom>
          <a:noFill/>
        </p:spPr>
        <p:txBody>
          <a:bodyPr wrap="square">
            <a:spAutoFit/>
          </a:bodyPr>
          <a:lstStyle/>
          <a:p>
            <a:pPr marL="342900" indent="-342900" algn="just">
              <a:buFont typeface="Arial" panose="020B0604020202020204" pitchFamily="34" charset="0"/>
              <a:buChar char="•"/>
            </a:pPr>
            <a:r>
              <a:rPr lang="vi-VN" sz="2000" dirty="0"/>
              <a:t>Snort là một hệ thống phát hiện và ngăn chặn xâm nhập mạng mã nguồn mở. Trong đồ án này, Snort đóng vai trò là một hệ thống cảnh báo xâm nhập mạng (network-based IDS).</a:t>
            </a:r>
            <a:endParaRPr lang="en-US" sz="2000" dirty="0"/>
          </a:p>
          <a:p>
            <a:pPr marL="342900" indent="-342900" algn="just">
              <a:buFont typeface="Arial" panose="020B0604020202020204" pitchFamily="34" charset="0"/>
              <a:buChar char="•"/>
            </a:pPr>
            <a:endParaRPr lang="vi-VN" sz="2000" dirty="0"/>
          </a:p>
          <a:p>
            <a:pPr marL="342900" indent="-342900" algn="just">
              <a:buFont typeface="Arial" panose="020B0604020202020204" pitchFamily="34" charset="0"/>
              <a:buChar char="•"/>
            </a:pPr>
            <a:r>
              <a:rPr lang="vi-VN" sz="2000" dirty="0"/>
              <a:t>Snort dựa trên quy tắc do người dùng viết hay sử dụng từ cộng đồng Snort hoặc của nhà cung cấp. </a:t>
            </a:r>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3553534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 </a:t>
            </a:r>
          </a:p>
        </p:txBody>
      </p:sp>
      <p:pic>
        <p:nvPicPr>
          <p:cNvPr id="5" name="Picture 4" descr="PDF] Evaluation Snort-IDS Rules for Botnets Detection | Semantic Scholar">
            <a:extLst>
              <a:ext uri="{FF2B5EF4-FFF2-40B4-BE49-F238E27FC236}">
                <a16:creationId xmlns:a16="http://schemas.microsoft.com/office/drawing/2014/main" id="{268F8966-5145-20BC-DDF0-C01180DF6EA3}"/>
              </a:ext>
            </a:extLst>
          </p:cNvPr>
          <p:cNvPicPr>
            <a:picLocks noChangeAspect="1"/>
          </p:cNvPicPr>
          <p:nvPr/>
        </p:nvPicPr>
        <p:blipFill rotWithShape="1">
          <a:blip r:embed="rId3">
            <a:extLst>
              <a:ext uri="{28A0092B-C50C-407E-A947-70E740481C1C}">
                <a14:useLocalDpi xmlns:a14="http://schemas.microsoft.com/office/drawing/2010/main" val="0"/>
              </a:ext>
            </a:extLst>
          </a:blip>
          <a:srcRect b="13354"/>
          <a:stretch/>
        </p:blipFill>
        <p:spPr bwMode="auto">
          <a:xfrm>
            <a:off x="1249861" y="1738312"/>
            <a:ext cx="6940292" cy="2960163"/>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C840C57-3B45-31ED-1B78-CDFA6827CFED}"/>
              </a:ext>
            </a:extLst>
          </p:cNvPr>
          <p:cNvSpPr txBox="1"/>
          <p:nvPr/>
        </p:nvSpPr>
        <p:spPr>
          <a:xfrm>
            <a:off x="4098472" y="4698475"/>
            <a:ext cx="6139542" cy="307777"/>
          </a:xfrm>
          <a:prstGeom prst="rect">
            <a:avLst/>
          </a:prstGeom>
          <a:noFill/>
        </p:spPr>
        <p:txBody>
          <a:bodyPr wrap="square">
            <a:spAutoFit/>
          </a:bodyPr>
          <a:lstStyle/>
          <a:p>
            <a:r>
              <a:rPr lang="en-US" dirty="0" err="1">
                <a:solidFill>
                  <a:schemeClr val="tx2">
                    <a:lumMod val="50000"/>
                  </a:schemeClr>
                </a:solidFill>
                <a:latin typeface="Cambria" panose="02040503050406030204" pitchFamily="18" charset="0"/>
                <a:ea typeface="Cambria" panose="02040503050406030204" pitchFamily="18" charset="0"/>
              </a:rPr>
              <a:t>Cấu</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trúc</a:t>
            </a:r>
            <a:r>
              <a:rPr lang="en-US" dirty="0">
                <a:solidFill>
                  <a:schemeClr val="tx2">
                    <a:lumMod val="50000"/>
                  </a:schemeClr>
                </a:solidFill>
                <a:latin typeface="Cambria" panose="02040503050406030204" pitchFamily="18" charset="0"/>
                <a:ea typeface="Cambria" panose="02040503050406030204" pitchFamily="18" charset="0"/>
              </a:rPr>
              <a:t> Rule</a:t>
            </a:r>
            <a:endParaRPr lang="en-US" dirty="0"/>
          </a:p>
        </p:txBody>
      </p:sp>
    </p:spTree>
    <p:extLst>
      <p:ext uri="{BB962C8B-B14F-4D97-AF65-F5344CB8AC3E}">
        <p14:creationId xmlns:p14="http://schemas.microsoft.com/office/powerpoint/2010/main" val="11430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111627"/>
            <a:ext cx="8317736" cy="4031873"/>
          </a:xfrm>
          <a:prstGeom prst="rect">
            <a:avLst/>
          </a:prstGeom>
          <a:noFill/>
        </p:spPr>
        <p:txBody>
          <a:bodyPr wrap="square">
            <a:spAutoFit/>
          </a:bodyPr>
          <a:lstStyle/>
          <a:p>
            <a:pPr marL="342900" indent="-342900" algn="just">
              <a:buFont typeface="Arial" panose="020B0604020202020204" pitchFamily="34" charset="0"/>
              <a:buChar char="•"/>
            </a:pPr>
            <a:r>
              <a:rPr lang="vi-VN" sz="1600" dirty="0"/>
              <a:t>Rule Header bao gồm:</a:t>
            </a:r>
          </a:p>
          <a:p>
            <a:pPr marL="285750" lvl="2" indent="-285750" algn="just">
              <a:buFont typeface="Wingdings" panose="05000000000000000000" pitchFamily="2" charset="2"/>
              <a:buChar char="q"/>
            </a:pPr>
            <a:r>
              <a:rPr lang="vi-VN" sz="1600" dirty="0"/>
              <a:t>Action: </a:t>
            </a:r>
            <a:endParaRPr lang="en-US" sz="1600" dirty="0"/>
          </a:p>
          <a:p>
            <a:pPr lvl="2" algn="just"/>
            <a:r>
              <a:rPr lang="en-US" sz="1600" dirty="0"/>
              <a:t>         + </a:t>
            </a:r>
            <a:r>
              <a:rPr lang="vi-VN" sz="1600" dirty="0"/>
              <a:t>alert – tạo cảnh báo bằng các phương thức được chọn, và ghi log gói tin</a:t>
            </a:r>
            <a:r>
              <a:rPr lang="en-US" sz="1600" dirty="0"/>
              <a:t> </a:t>
            </a:r>
            <a:r>
              <a:rPr lang="en-US" sz="1600" dirty="0" err="1"/>
              <a:t>vào</a:t>
            </a:r>
            <a:r>
              <a:rPr lang="en-US" sz="1600" dirty="0"/>
              <a:t> file</a:t>
            </a:r>
            <a:r>
              <a:rPr lang="vi-VN" sz="1600" dirty="0"/>
              <a:t>.</a:t>
            </a:r>
          </a:p>
          <a:p>
            <a:pPr algn="just"/>
            <a:r>
              <a:rPr lang="en-US" sz="1600" dirty="0"/>
              <a:t>         + </a:t>
            </a:r>
            <a:r>
              <a:rPr lang="vi-VN" sz="1600" dirty="0"/>
              <a:t>log – ghi log gói tin</a:t>
            </a:r>
            <a:r>
              <a:rPr lang="en-US" sz="1600" dirty="0"/>
              <a:t> </a:t>
            </a:r>
            <a:r>
              <a:rPr lang="en-US" sz="1600" dirty="0" err="1"/>
              <a:t>vào</a:t>
            </a:r>
            <a:r>
              <a:rPr lang="en-US" sz="1600" dirty="0"/>
              <a:t> file.</a:t>
            </a:r>
            <a:endParaRPr lang="vi-VN" sz="1600" dirty="0"/>
          </a:p>
          <a:p>
            <a:pPr lvl="1" algn="just"/>
            <a:r>
              <a:rPr lang="en-US" sz="1600" dirty="0"/>
              <a:t>         + </a:t>
            </a:r>
            <a:r>
              <a:rPr lang="vi-VN" sz="1600" dirty="0"/>
              <a:t>pass – bỏ qua gói tin.</a:t>
            </a:r>
          </a:p>
          <a:p>
            <a:pPr algn="just"/>
            <a:r>
              <a:rPr lang="en-US" sz="1600" dirty="0"/>
              <a:t>         + </a:t>
            </a:r>
            <a:r>
              <a:rPr lang="vi-VN" sz="1600" dirty="0"/>
              <a:t>activate – cảnh báo và kích hoạt một quy tắc động khác.</a:t>
            </a:r>
          </a:p>
          <a:p>
            <a:pPr algn="just"/>
            <a:r>
              <a:rPr lang="en-US" sz="1600" dirty="0"/>
              <a:t>         + </a:t>
            </a:r>
            <a:r>
              <a:rPr lang="vi-VN" sz="1600" dirty="0"/>
              <a:t>dynamic – duy trì chế độ chờ đến khi được kích hoạt bởi một quy tắc khác và hoạt động như quy tắc ghi log.</a:t>
            </a:r>
          </a:p>
          <a:p>
            <a:pPr marL="285750" indent="-285750" algn="just">
              <a:buFont typeface="Wingdings" panose="05000000000000000000" pitchFamily="2" charset="2"/>
              <a:buChar char="q"/>
            </a:pPr>
            <a:r>
              <a:rPr lang="vi-VN" sz="1600" dirty="0"/>
              <a:t>Protocol bao gồm: </a:t>
            </a:r>
          </a:p>
          <a:p>
            <a:pPr algn="just"/>
            <a:r>
              <a:rPr lang="en-US" sz="1600" dirty="0"/>
              <a:t>         + </a:t>
            </a:r>
            <a:r>
              <a:rPr lang="vi-VN" sz="1600" dirty="0"/>
              <a:t>TCP</a:t>
            </a:r>
          </a:p>
          <a:p>
            <a:pPr algn="just"/>
            <a:r>
              <a:rPr lang="en-US" sz="1600" dirty="0"/>
              <a:t>         + </a:t>
            </a:r>
            <a:r>
              <a:rPr lang="vi-VN" sz="1600" dirty="0"/>
              <a:t>UDP</a:t>
            </a:r>
          </a:p>
          <a:p>
            <a:pPr algn="just"/>
            <a:r>
              <a:rPr lang="en-US" sz="1600" dirty="0"/>
              <a:t>         + </a:t>
            </a:r>
            <a:r>
              <a:rPr lang="vi-VN" sz="1600" dirty="0"/>
              <a:t>ICMP</a:t>
            </a:r>
          </a:p>
          <a:p>
            <a:pPr marL="342900" indent="-342900" algn="just">
              <a:buFont typeface="Wingdings" panose="05000000000000000000" pitchFamily="2" charset="2"/>
              <a:buChar char="q"/>
            </a:pPr>
            <a:r>
              <a:rPr lang="vi-VN" sz="1600" dirty="0"/>
              <a:t>Source Address, Destination Address: có thể là một dãy ip hoặc một ip cụ thể.</a:t>
            </a:r>
          </a:p>
          <a:p>
            <a:pPr marL="342900" indent="-342900" algn="just">
              <a:buFont typeface="Wingdings" panose="05000000000000000000" pitchFamily="2" charset="2"/>
              <a:buChar char="q"/>
            </a:pPr>
            <a:r>
              <a:rPr lang="vi-VN" sz="1600" dirty="0"/>
              <a:t>Direction có thể là -&gt; (hướng từ source address đến destination address) hoặc &lt;&gt; (từ source address đến destination address và ngược lại).</a:t>
            </a:r>
          </a:p>
          <a:p>
            <a:pPr marL="342900" indent="-342900">
              <a:buFont typeface="Arial" panose="020B0604020202020204" pitchFamily="34" charset="0"/>
              <a:buChar char="•"/>
            </a:pPr>
            <a:endParaRPr lang="vi-VN" sz="1600" dirty="0"/>
          </a:p>
        </p:txBody>
      </p:sp>
    </p:spTree>
    <p:extLst>
      <p:ext uri="{BB962C8B-B14F-4D97-AF65-F5344CB8AC3E}">
        <p14:creationId xmlns:p14="http://schemas.microsoft.com/office/powerpoint/2010/main" val="2216669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111627"/>
            <a:ext cx="8317736" cy="3539430"/>
          </a:xfrm>
          <a:prstGeom prst="rect">
            <a:avLst/>
          </a:prstGeom>
          <a:noFill/>
        </p:spPr>
        <p:txBody>
          <a:bodyPr wrap="square">
            <a:spAutoFit/>
          </a:bodyPr>
          <a:lstStyle/>
          <a:p>
            <a:pPr algn="just"/>
            <a:r>
              <a:rPr lang="vi-VN" sz="1600" dirty="0"/>
              <a:t>Rule Option: có nhiều tùy chọn tuy nhiên phần này chỉ trình bày những tùy chọn được sử dụng trong đồ án.</a:t>
            </a:r>
          </a:p>
          <a:p>
            <a:pPr marL="285750" lvl="2" indent="-285750" algn="just">
              <a:buFont typeface="Wingdings" panose="05000000000000000000" pitchFamily="2" charset="2"/>
              <a:buChar char="q"/>
            </a:pPr>
            <a:r>
              <a:rPr lang="vi-VN" sz="1600" dirty="0"/>
              <a:t>msg: in ra log hoặc cảnh báo cho người quản trị.</a:t>
            </a:r>
          </a:p>
          <a:p>
            <a:pPr marL="285750" lvl="2" indent="-285750" algn="just">
              <a:buFont typeface="Wingdings" panose="05000000000000000000" pitchFamily="2" charset="2"/>
              <a:buChar char="q"/>
            </a:pPr>
            <a:r>
              <a:rPr lang="vi-VN" sz="1600" dirty="0"/>
              <a:t>dsize: kiểm tra kích thước gói tin, tùy chọn này có thể kiểm tra lỗi tràn bộ đệm (buffer overflow) nhanh hơn kiểm tra cả nội dung của gói tin.</a:t>
            </a:r>
          </a:p>
          <a:p>
            <a:pPr marL="342900" indent="-342900" algn="just">
              <a:buFont typeface="Wingdings" panose="05000000000000000000" pitchFamily="2" charset="2"/>
              <a:buChar char="q"/>
            </a:pPr>
            <a:r>
              <a:rPr lang="vi-VN" sz="1600" dirty="0"/>
              <a:t>flags: kiểm tra các cờ TCP, bao gồm:</a:t>
            </a:r>
          </a:p>
          <a:p>
            <a:pPr algn="just"/>
            <a:r>
              <a:rPr lang="en-US" sz="1600" dirty="0"/>
              <a:t>         + </a:t>
            </a:r>
            <a:r>
              <a:rPr lang="vi-VN" sz="1600" dirty="0"/>
              <a:t>F - FIN (LSB trong byte của cờ TCP)</a:t>
            </a:r>
          </a:p>
          <a:p>
            <a:pPr algn="just"/>
            <a:r>
              <a:rPr lang="en-US" sz="1600" dirty="0"/>
              <a:t>         + </a:t>
            </a:r>
            <a:r>
              <a:rPr lang="vi-VN" sz="1600" dirty="0"/>
              <a:t>S – SYN</a:t>
            </a:r>
          </a:p>
          <a:p>
            <a:pPr algn="just"/>
            <a:r>
              <a:rPr lang="en-US" sz="1600" dirty="0"/>
              <a:t>         + </a:t>
            </a:r>
            <a:r>
              <a:rPr lang="vi-VN" sz="1600" dirty="0"/>
              <a:t>R – RST</a:t>
            </a:r>
          </a:p>
          <a:p>
            <a:pPr algn="just"/>
            <a:r>
              <a:rPr lang="en-US" sz="1600" dirty="0"/>
              <a:t>         + </a:t>
            </a:r>
            <a:r>
              <a:rPr lang="vi-VN" sz="1600" dirty="0"/>
              <a:t>P – PSH</a:t>
            </a:r>
          </a:p>
          <a:p>
            <a:pPr algn="just"/>
            <a:r>
              <a:rPr lang="en-US" sz="1600" dirty="0"/>
              <a:t>         + </a:t>
            </a:r>
            <a:r>
              <a:rPr lang="vi-VN" sz="1600" dirty="0"/>
              <a:t>A – ACK</a:t>
            </a:r>
          </a:p>
          <a:p>
            <a:pPr algn="just"/>
            <a:r>
              <a:rPr lang="en-US" sz="1600" dirty="0"/>
              <a:t>         + </a:t>
            </a:r>
            <a:r>
              <a:rPr lang="vi-VN" sz="1600" dirty="0"/>
              <a:t>U – URG</a:t>
            </a:r>
          </a:p>
          <a:p>
            <a:pPr algn="just"/>
            <a:r>
              <a:rPr lang="en-US" sz="1600" dirty="0"/>
              <a:t>         + </a:t>
            </a:r>
            <a:r>
              <a:rPr lang="vi-VN" sz="1600" dirty="0"/>
              <a:t>2 – Lưu trữ bit 2</a:t>
            </a:r>
          </a:p>
          <a:p>
            <a:pPr algn="just"/>
            <a:r>
              <a:rPr lang="en-US" sz="1600" dirty="0"/>
              <a:t>         + </a:t>
            </a:r>
            <a:r>
              <a:rPr lang="vi-VN" sz="1600" dirty="0"/>
              <a:t>1 - Lưu trữ bit 1 (MSB trong byte của cờ TCP)</a:t>
            </a:r>
          </a:p>
        </p:txBody>
      </p:sp>
    </p:spTree>
    <p:extLst>
      <p:ext uri="{BB962C8B-B14F-4D97-AF65-F5344CB8AC3E}">
        <p14:creationId xmlns:p14="http://schemas.microsoft.com/office/powerpoint/2010/main" val="1548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111627"/>
            <a:ext cx="8317736" cy="4278094"/>
          </a:xfrm>
          <a:prstGeom prst="rect">
            <a:avLst/>
          </a:prstGeom>
          <a:noFill/>
        </p:spPr>
        <p:txBody>
          <a:bodyPr wrap="square">
            <a:spAutoFit/>
          </a:bodyPr>
          <a:lstStyle/>
          <a:p>
            <a:pPr marL="342900" indent="-342900" algn="just">
              <a:buFont typeface="Wingdings" panose="05000000000000000000" pitchFamily="2" charset="2"/>
              <a:buChar char="q"/>
            </a:pPr>
            <a:r>
              <a:rPr lang="vi-VN" sz="1600" dirty="0"/>
              <a:t>flow: được sử dụng trong các luồng TCP, chỉ định hướng cho các luồng hoạt động. Bao gồm:</a:t>
            </a:r>
          </a:p>
          <a:p>
            <a:pPr algn="just"/>
            <a:r>
              <a:rPr lang="en-US" sz="1600" dirty="0"/>
              <a:t>         + </a:t>
            </a:r>
            <a:r>
              <a:rPr lang="vi-VN" sz="1600" dirty="0"/>
              <a:t>to_client: Kích hoạt trên phản hồi từ máy chủ.</a:t>
            </a:r>
          </a:p>
          <a:p>
            <a:pPr algn="just"/>
            <a:r>
              <a:rPr lang="en-US" sz="1600" dirty="0"/>
              <a:t>         + </a:t>
            </a:r>
            <a:r>
              <a:rPr lang="vi-VN" sz="1600" dirty="0"/>
              <a:t>to_server: Kích hoạt trên </a:t>
            </a:r>
            <a:r>
              <a:rPr lang="en-US" sz="1600" dirty="0" err="1"/>
              <a:t>yêu</a:t>
            </a:r>
            <a:r>
              <a:rPr lang="en-US" sz="1600" dirty="0"/>
              <a:t> </a:t>
            </a:r>
            <a:r>
              <a:rPr lang="en-US" sz="1600" dirty="0" err="1"/>
              <a:t>cầu</a:t>
            </a:r>
            <a:r>
              <a:rPr lang="en-US" sz="1600" dirty="0"/>
              <a:t> </a:t>
            </a:r>
            <a:r>
              <a:rPr lang="vi-VN" sz="1600" dirty="0"/>
              <a:t>từ máy khách.</a:t>
            </a:r>
          </a:p>
          <a:p>
            <a:pPr algn="just"/>
            <a:r>
              <a:rPr lang="en-US" sz="1600" dirty="0"/>
              <a:t>         + </a:t>
            </a:r>
            <a:r>
              <a:rPr lang="vi-VN" sz="1600" dirty="0"/>
              <a:t>from_client: Kích hoạt trên yêu cầu từ máy khách.</a:t>
            </a:r>
          </a:p>
          <a:p>
            <a:pPr algn="just"/>
            <a:r>
              <a:rPr lang="en-US" sz="1600" dirty="0"/>
              <a:t>         + </a:t>
            </a:r>
            <a:r>
              <a:rPr lang="vi-VN" sz="1600" dirty="0"/>
              <a:t>from_server: Kích hoạt trên </a:t>
            </a:r>
            <a:r>
              <a:rPr lang="en-US" sz="1600" dirty="0" err="1"/>
              <a:t>phản</a:t>
            </a:r>
            <a:r>
              <a:rPr lang="en-US" sz="1600" dirty="0"/>
              <a:t> </a:t>
            </a:r>
            <a:r>
              <a:rPr lang="en-US" sz="1600" dirty="0" err="1"/>
              <a:t>hồi</a:t>
            </a:r>
            <a:r>
              <a:rPr lang="en-US" sz="1600" dirty="0"/>
              <a:t> </a:t>
            </a:r>
            <a:r>
              <a:rPr lang="vi-VN" sz="1600" dirty="0"/>
              <a:t>từ máy chủ.</a:t>
            </a:r>
          </a:p>
          <a:p>
            <a:pPr algn="just"/>
            <a:r>
              <a:rPr lang="en-US" sz="1600" dirty="0"/>
              <a:t>         + </a:t>
            </a:r>
            <a:r>
              <a:rPr lang="vi-VN" sz="1600" dirty="0"/>
              <a:t>established: Kích hoạt trên các kết nối TCP đã thiết lập. Snort không quan tâm đến các gói tin bắt tay 3 bước (thông thường không có dữ liệu bên trong các gói tin này).</a:t>
            </a:r>
          </a:p>
          <a:p>
            <a:pPr algn="just"/>
            <a:r>
              <a:rPr lang="en-US" sz="1600" dirty="0"/>
              <a:t>         + </a:t>
            </a:r>
            <a:r>
              <a:rPr lang="vi-VN" sz="1600" dirty="0"/>
              <a:t>not_established: Kích hoạt khi không có kết nối TCP nào được thiết lập.</a:t>
            </a:r>
            <a:endParaRPr lang="en-US" sz="1600" dirty="0"/>
          </a:p>
          <a:p>
            <a:pPr lvl="2" algn="just"/>
            <a:r>
              <a:rPr lang="en-US" sz="1600" dirty="0"/>
              <a:t>         + </a:t>
            </a:r>
            <a:r>
              <a:rPr lang="vi-VN" sz="1600" dirty="0"/>
              <a:t>stateless: Kích hoạt bất kể trạng thái của bộ xử lý luồng (hữu ích cho các gói được thiết kế để gây ra sự cố máy móc)</a:t>
            </a:r>
          </a:p>
          <a:p>
            <a:pPr algn="just"/>
            <a:r>
              <a:rPr lang="en-US" sz="1600" dirty="0"/>
              <a:t>         + </a:t>
            </a:r>
            <a:r>
              <a:rPr lang="vi-VN" sz="1600" dirty="0"/>
              <a:t>no_stream: Không kích hoạt trên các gói xây dựng lại luồng (hữu ích cho dsize và stream5)</a:t>
            </a:r>
          </a:p>
          <a:p>
            <a:pPr algn="just"/>
            <a:r>
              <a:rPr lang="en-US" sz="1600" dirty="0"/>
              <a:t>         + </a:t>
            </a:r>
            <a:r>
              <a:rPr lang="vi-VN" sz="1600" dirty="0"/>
              <a:t>only_stream: Chỉ kích hoạt trên các gói xây dựng lại luồng.</a:t>
            </a:r>
          </a:p>
          <a:p>
            <a:pPr algn="just"/>
            <a:r>
              <a:rPr lang="en-US" sz="1600" dirty="0"/>
              <a:t>         + </a:t>
            </a:r>
            <a:r>
              <a:rPr lang="vi-VN" sz="1600" dirty="0"/>
              <a:t>no_frag: Không kích hoạt trên các gói xây dựng lại các phân mảnh.</a:t>
            </a:r>
          </a:p>
          <a:p>
            <a:pPr algn="just"/>
            <a:r>
              <a:rPr lang="en-US" sz="1600" dirty="0"/>
              <a:t>         + </a:t>
            </a:r>
            <a:r>
              <a:rPr lang="vi-VN" sz="1600" dirty="0"/>
              <a:t>only_frag: Chỉ kích hoạt trên các gói xây dựng lại các phân mảnh.</a:t>
            </a:r>
          </a:p>
          <a:p>
            <a:endParaRPr lang="vi-VN" sz="1600" dirty="0"/>
          </a:p>
        </p:txBody>
      </p:sp>
    </p:spTree>
    <p:extLst>
      <p:ext uri="{BB962C8B-B14F-4D97-AF65-F5344CB8AC3E}">
        <p14:creationId xmlns:p14="http://schemas.microsoft.com/office/powerpoint/2010/main" val="1526344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3046988"/>
          </a:xfrm>
          <a:prstGeom prst="rect">
            <a:avLst/>
          </a:prstGeom>
          <a:noFill/>
        </p:spPr>
        <p:txBody>
          <a:bodyPr wrap="square">
            <a:spAutoFit/>
          </a:bodyPr>
          <a:lstStyle/>
          <a:p>
            <a:pPr marL="342900" indent="-342900" algn="just">
              <a:buFont typeface="Wingdings" panose="05000000000000000000" pitchFamily="2" charset="2"/>
              <a:buChar char="q"/>
            </a:pPr>
            <a:r>
              <a:rPr lang="vi-VN" sz="1600" dirty="0"/>
              <a:t>itype: Snort nhận ra các lưu lượng sử dụng giá trị ICMP này. Các giá trị nằm ngoài phạm vi cũng có thể được thiết lập để phát hiện lưu lượng truy cập đáng ngờ. </a:t>
            </a:r>
          </a:p>
          <a:p>
            <a:pPr marL="342900" indent="-342900" algn="just">
              <a:buFont typeface="Wingdings" panose="05000000000000000000" pitchFamily="2" charset="2"/>
              <a:buChar char="q"/>
            </a:pPr>
            <a:r>
              <a:rPr lang="vi-VN" sz="1600" dirty="0"/>
              <a:t>detection_filter: tùy chọn mới thay thế từ khóa thredhold. Nó xác định ngưỡng vượt qua của một máy chủ nguồn hoặc đích, trước khi một quy tắc tạo ra sự kiện. Detection-filter có định dạng như sau:</a:t>
            </a:r>
          </a:p>
          <a:p>
            <a:pPr algn="just"/>
            <a:r>
              <a:rPr lang="en-US" sz="1600" dirty="0"/>
              <a:t>         + </a:t>
            </a:r>
            <a:r>
              <a:rPr lang="vi-VN" sz="1600" dirty="0"/>
              <a:t>detection_filter: \ track &lt;by_src|by_dst&gt;, \ count, seconds.</a:t>
            </a:r>
          </a:p>
          <a:p>
            <a:pPr algn="just"/>
            <a:r>
              <a:rPr lang="en-US" sz="1600" dirty="0"/>
              <a:t>         + </a:t>
            </a:r>
            <a:r>
              <a:rPr lang="vi-VN" sz="1600" dirty="0"/>
              <a:t>Trong đó:</a:t>
            </a:r>
          </a:p>
          <a:p>
            <a:pPr lvl="4" algn="just"/>
            <a:r>
              <a:rPr lang="en-US" sz="1600" dirty="0"/>
              <a:t>                 - </a:t>
            </a:r>
            <a:r>
              <a:rPr lang="vi-VN" sz="1600" dirty="0"/>
              <a:t>track by_src|by_dst: chỉ định địa chỉ ip nguồn hoặc đích cần được theo dõi.</a:t>
            </a:r>
          </a:p>
          <a:p>
            <a:pPr lvl="3" algn="just"/>
            <a:r>
              <a:rPr lang="en-US" sz="1600" dirty="0"/>
              <a:t>                 - </a:t>
            </a:r>
            <a:r>
              <a:rPr lang="vi-VN" sz="1600" dirty="0"/>
              <a:t>count: số lượng gói tin tối đa đến trong 1 đơn vị thời gian trước khi vượt ngưỡng của bộ lọc.</a:t>
            </a:r>
          </a:p>
          <a:p>
            <a:pPr lvl="3" algn="just"/>
            <a:r>
              <a:rPr lang="en-US" sz="1600" dirty="0"/>
              <a:t>                 - </a:t>
            </a:r>
            <a:r>
              <a:rPr lang="vi-VN" sz="1600" dirty="0"/>
              <a:t>seconds: đơn vị thời gian tính bằng giây. (giá trị khác 0).</a:t>
            </a:r>
          </a:p>
          <a:p>
            <a:endParaRPr lang="vi-VN" sz="1600" dirty="0"/>
          </a:p>
        </p:txBody>
      </p:sp>
    </p:spTree>
    <p:extLst>
      <p:ext uri="{BB962C8B-B14F-4D97-AF65-F5344CB8AC3E}">
        <p14:creationId xmlns:p14="http://schemas.microsoft.com/office/powerpoint/2010/main" val="286370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1854862" y="1216439"/>
            <a:ext cx="6019138" cy="2218414"/>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a:latin typeface="PT Sans Caption" panose="020B0603020203020204" pitchFamily="34" charset="0"/>
              </a:rPr>
              <a:t>1</a:t>
            </a:r>
            <a:r>
              <a:rPr lang="en-US" sz="4800">
                <a:latin typeface="Montserrat Medium" panose="020B0604020202020204" pitchFamily="2" charset="0"/>
              </a:rPr>
              <a:t>. </a:t>
            </a:r>
            <a:r>
              <a:rPr lang="en-US" sz="4800" err="1">
                <a:latin typeface="Montserrat Medium" panose="020B0604020202020204" pitchFamily="2" charset="0"/>
              </a:rPr>
              <a:t>Ngữ</a:t>
            </a:r>
            <a:r>
              <a:rPr lang="en-US" sz="4800">
                <a:latin typeface="Montserrat Medium" panose="020B0604020202020204" pitchFamily="2" charset="0"/>
              </a:rPr>
              <a:t> </a:t>
            </a:r>
            <a:r>
              <a:rPr lang="en-US" sz="4800" err="1">
                <a:latin typeface="Montserrat Medium" panose="020B0604020202020204" pitchFamily="2" charset="0"/>
              </a:rPr>
              <a:t>cảnh</a:t>
            </a:r>
            <a:r>
              <a:rPr lang="en-US" sz="4800">
                <a:latin typeface="Montserrat Medium" panose="020B0604020202020204" pitchFamily="2" charset="0"/>
              </a:rPr>
              <a:t> </a:t>
            </a:r>
            <a:r>
              <a:rPr lang="en-US" sz="4800" err="1">
                <a:latin typeface="Montserrat Medium" panose="020B0604020202020204" pitchFamily="2" charset="0"/>
              </a:rPr>
              <a:t>và</a:t>
            </a:r>
            <a:r>
              <a:rPr lang="en-US" sz="4800">
                <a:latin typeface="Montserrat Medium" panose="020B0604020202020204" pitchFamily="2" charset="0"/>
              </a:rPr>
              <a:t> </a:t>
            </a:r>
            <a:r>
              <a:rPr lang="en-US" sz="4800" err="1">
                <a:latin typeface="Montserrat Medium" panose="020B0604020202020204" pitchFamily="2" charset="0"/>
              </a:rPr>
              <a:t>đề</a:t>
            </a:r>
            <a:r>
              <a:rPr lang="en-US" sz="4800">
                <a:latin typeface="Montserrat Medium" panose="020B0604020202020204" pitchFamily="2" charset="0"/>
              </a:rPr>
              <a:t> </a:t>
            </a:r>
            <a:r>
              <a:rPr lang="en-US" sz="4800" err="1">
                <a:latin typeface="Montserrat Medium" panose="020B0604020202020204" pitchFamily="2" charset="0"/>
              </a:rPr>
              <a:t>tài</a:t>
            </a:r>
            <a:endParaRPr lang="en-US" sz="4800">
              <a:latin typeface="Montserrat Medium" panose="020B0604020202020204" pitchFamily="2" charset="0"/>
            </a:endParaRPr>
          </a:p>
        </p:txBody>
      </p:sp>
    </p:spTree>
    <p:extLst>
      <p:ext uri="{BB962C8B-B14F-4D97-AF65-F5344CB8AC3E}">
        <p14:creationId xmlns:p14="http://schemas.microsoft.com/office/powerpoint/2010/main" val="3902589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pic>
        <p:nvPicPr>
          <p:cNvPr id="4" name="Picture 3" descr="Diagram&#10;&#10;Description automatically generated">
            <a:extLst>
              <a:ext uri="{FF2B5EF4-FFF2-40B4-BE49-F238E27FC236}">
                <a16:creationId xmlns:a16="http://schemas.microsoft.com/office/drawing/2014/main" id="{A8A2ABCC-214A-385E-45EE-64B6C3D338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335" y="1552625"/>
            <a:ext cx="7509475" cy="2562175"/>
          </a:xfrm>
          <a:prstGeom prst="rect">
            <a:avLst/>
          </a:prstGeom>
          <a:noFill/>
        </p:spPr>
      </p:pic>
    </p:spTree>
    <p:extLst>
      <p:ext uri="{BB962C8B-B14F-4D97-AF65-F5344CB8AC3E}">
        <p14:creationId xmlns:p14="http://schemas.microsoft.com/office/powerpoint/2010/main" val="1861283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2.6	Snort</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3293209"/>
          </a:xfrm>
          <a:prstGeom prst="rect">
            <a:avLst/>
          </a:prstGeom>
          <a:noFill/>
        </p:spPr>
        <p:txBody>
          <a:bodyPr wrap="square">
            <a:spAutoFit/>
          </a:bodyPr>
          <a:lstStyle/>
          <a:p>
            <a:pPr marL="342900" indent="-342900" algn="just">
              <a:buFont typeface="Arial" panose="020B0604020202020204" pitchFamily="34" charset="0"/>
              <a:buChar char="•"/>
            </a:pPr>
            <a:r>
              <a:rPr lang="vi-VN" sz="1600" dirty="0"/>
              <a:t>Snort thực hiện phân tích giao thức, tìm kiếm kết hợp nội dung và có thể được sử dụng để phát hiện nhiều loại tấn công và thăm dò khác nhau như buffer overflows, stealth port scans, CGI attacks, SMB probes, OS fingerprinting attempts…</a:t>
            </a:r>
            <a:endParaRPr lang="en-US" sz="1600" dirty="0"/>
          </a:p>
          <a:p>
            <a:pPr algn="just"/>
            <a:r>
              <a:rPr lang="vi-VN" sz="1600" dirty="0"/>
              <a:t> </a:t>
            </a:r>
          </a:p>
          <a:p>
            <a:pPr marL="342900" indent="-342900" algn="just">
              <a:buFont typeface="Arial" panose="020B0604020202020204" pitchFamily="34" charset="0"/>
              <a:buChar char="•"/>
            </a:pPr>
            <a:r>
              <a:rPr lang="vi-VN" sz="1600" dirty="0"/>
              <a:t>Snort hoạt động ở 3 chế độ:</a:t>
            </a:r>
            <a:endParaRPr lang="en-US" sz="1600" dirty="0"/>
          </a:p>
          <a:p>
            <a:pPr algn="just"/>
            <a:endParaRPr lang="vi-VN" sz="1600" dirty="0"/>
          </a:p>
          <a:p>
            <a:pPr algn="just"/>
            <a:r>
              <a:rPr lang="en-US" sz="1600" dirty="0"/>
              <a:t>	+ </a:t>
            </a:r>
            <a:r>
              <a:rPr lang="vi-VN" sz="1600" dirty="0"/>
              <a:t>Package sniffer: hiển thị thông tin header các gói tin</a:t>
            </a:r>
            <a:endParaRPr lang="en-US" sz="1600" dirty="0"/>
          </a:p>
          <a:p>
            <a:pPr algn="just"/>
            <a:endParaRPr lang="vi-VN" sz="1600" dirty="0"/>
          </a:p>
          <a:p>
            <a:pPr algn="just"/>
            <a:r>
              <a:rPr lang="en-US" sz="1600" dirty="0"/>
              <a:t>	+ </a:t>
            </a:r>
            <a:r>
              <a:rPr lang="vi-VN" sz="1600" dirty="0"/>
              <a:t>Package log: ghi lại các thông tin vào file log để xử lý sau này</a:t>
            </a:r>
            <a:endParaRPr lang="en-US" sz="1600" dirty="0"/>
          </a:p>
          <a:p>
            <a:pPr algn="just"/>
            <a:endParaRPr lang="vi-VN" sz="1600" dirty="0"/>
          </a:p>
          <a:p>
            <a:pPr algn="just"/>
            <a:r>
              <a:rPr lang="en-US" sz="1600" dirty="0"/>
              <a:t>	+ </a:t>
            </a:r>
            <a:r>
              <a:rPr lang="vi-VN" sz="1600" dirty="0"/>
              <a:t>IDS: phân tích các gói tin hoặc các luồng TCP, thực hiện các chức năng IDS theo cơ chế dựa trên dấu hiệu (signature-based).</a:t>
            </a:r>
          </a:p>
          <a:p>
            <a:endParaRPr lang="vi-VN" sz="1600" dirty="0"/>
          </a:p>
        </p:txBody>
      </p:sp>
    </p:spTree>
    <p:extLst>
      <p:ext uri="{BB962C8B-B14F-4D97-AF65-F5344CB8AC3E}">
        <p14:creationId xmlns:p14="http://schemas.microsoft.com/office/powerpoint/2010/main" val="2942560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2.7	Mininet</a:t>
            </a:r>
          </a:p>
        </p:txBody>
      </p:sp>
      <p:pic>
        <p:nvPicPr>
          <p:cNvPr id="5" name="Picture 4">
            <a:extLst>
              <a:ext uri="{FF2B5EF4-FFF2-40B4-BE49-F238E27FC236}">
                <a16:creationId xmlns:a16="http://schemas.microsoft.com/office/drawing/2014/main" id="{5D445E93-7042-9AC4-0742-32253D5505B0}"/>
              </a:ext>
            </a:extLst>
          </p:cNvPr>
          <p:cNvPicPr>
            <a:picLocks noChangeAspect="1"/>
          </p:cNvPicPr>
          <p:nvPr/>
        </p:nvPicPr>
        <p:blipFill>
          <a:blip r:embed="rId3"/>
          <a:stretch>
            <a:fillRect/>
          </a:stretch>
        </p:blipFill>
        <p:spPr>
          <a:xfrm>
            <a:off x="1097252" y="1180547"/>
            <a:ext cx="6925642" cy="3962953"/>
          </a:xfrm>
          <a:prstGeom prst="rect">
            <a:avLst/>
          </a:prstGeom>
        </p:spPr>
      </p:pic>
    </p:spTree>
    <p:extLst>
      <p:ext uri="{BB962C8B-B14F-4D97-AF65-F5344CB8AC3E}">
        <p14:creationId xmlns:p14="http://schemas.microsoft.com/office/powerpoint/2010/main" val="2281002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2.8	</a:t>
            </a:r>
            <a:r>
              <a:rPr lang="en-US" dirty="0" err="1">
                <a:solidFill>
                  <a:schemeClr val="tx2">
                    <a:lumMod val="50000"/>
                  </a:schemeClr>
                </a:solidFill>
                <a:latin typeface="Cambria" panose="02040503050406030204" pitchFamily="18" charset="0"/>
                <a:ea typeface="Cambria" panose="02040503050406030204" pitchFamily="18" charset="0"/>
              </a:rPr>
              <a:t>Mô</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hình</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hoàn</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chỉnh</a:t>
            </a:r>
            <a:endParaRPr lang="en-US" dirty="0">
              <a:solidFill>
                <a:schemeClr val="tx2">
                  <a:lumMod val="50000"/>
                </a:schemeClr>
              </a:solidFill>
              <a:latin typeface="Cambria" panose="02040503050406030204" pitchFamily="18" charset="0"/>
              <a:ea typeface="Cambria" panose="02040503050406030204" pitchFamily="18" charset="0"/>
            </a:endParaRPr>
          </a:p>
        </p:txBody>
      </p:sp>
      <p:pic>
        <p:nvPicPr>
          <p:cNvPr id="4" name="Graphic 3">
            <a:extLst>
              <a:ext uri="{FF2B5EF4-FFF2-40B4-BE49-F238E27FC236}">
                <a16:creationId xmlns:a16="http://schemas.microsoft.com/office/drawing/2014/main" id="{C530EDF2-F9F3-7946-1BE2-4B5432FB0D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809" y="1263967"/>
            <a:ext cx="8731068" cy="3879533"/>
          </a:xfrm>
          <a:prstGeom prst="rect">
            <a:avLst/>
          </a:prstGeom>
        </p:spPr>
      </p:pic>
    </p:spTree>
    <p:extLst>
      <p:ext uri="{BB962C8B-B14F-4D97-AF65-F5344CB8AC3E}">
        <p14:creationId xmlns:p14="http://schemas.microsoft.com/office/powerpoint/2010/main" val="3229833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CCDF5EF-9F84-5F5E-D804-81C6011FEE30}"/>
              </a:ext>
            </a:extLst>
          </p:cNvPr>
          <p:cNvPicPr>
            <a:picLocks noChangeAspect="1"/>
          </p:cNvPicPr>
          <p:nvPr/>
        </p:nvPicPr>
        <p:blipFill>
          <a:blip r:embed="rId3"/>
          <a:stretch>
            <a:fillRect/>
          </a:stretch>
        </p:blipFill>
        <p:spPr>
          <a:xfrm>
            <a:off x="1590261" y="1026800"/>
            <a:ext cx="5764696" cy="4116700"/>
          </a:xfrm>
          <a:prstGeom prst="rect">
            <a:avLst/>
          </a:prstGeom>
        </p:spPr>
      </p:pic>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2.8	</a:t>
            </a:r>
            <a:r>
              <a:rPr lang="en-US" dirty="0" err="1">
                <a:solidFill>
                  <a:schemeClr val="tx2">
                    <a:lumMod val="50000"/>
                  </a:schemeClr>
                </a:solidFill>
                <a:latin typeface="Cambria" panose="02040503050406030204" pitchFamily="18" charset="0"/>
                <a:ea typeface="Cambria" panose="02040503050406030204" pitchFamily="18" charset="0"/>
              </a:rPr>
              <a:t>Mô</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hình</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hoàn</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chỉnh</a:t>
            </a:r>
            <a:endParaRPr lang="en-US" dirty="0">
              <a:solidFill>
                <a:schemeClr val="tx2">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22106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2.8	</a:t>
            </a:r>
            <a:r>
              <a:rPr lang="en-US" dirty="0" err="1">
                <a:solidFill>
                  <a:schemeClr val="tx2">
                    <a:lumMod val="50000"/>
                  </a:schemeClr>
                </a:solidFill>
                <a:latin typeface="Cambria" panose="02040503050406030204" pitchFamily="18" charset="0"/>
                <a:ea typeface="Cambria" panose="02040503050406030204" pitchFamily="18" charset="0"/>
              </a:rPr>
              <a:t>Mô</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hình</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hoàn</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chỉnh</a:t>
            </a:r>
            <a:endParaRPr lang="en-US" dirty="0">
              <a:solidFill>
                <a:schemeClr val="tx2">
                  <a:lumMod val="50000"/>
                </a:schemeClr>
              </a:solidFill>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4B8BDF39-D4A2-56D5-D6D4-7439A065C67F}"/>
              </a:ext>
            </a:extLst>
          </p:cNvPr>
          <p:cNvGraphicFramePr>
            <a:graphicFrameLocks noGrp="1"/>
          </p:cNvGraphicFramePr>
          <p:nvPr>
            <p:extLst>
              <p:ext uri="{D42A27DB-BD31-4B8C-83A1-F6EECF244321}">
                <p14:modId xmlns:p14="http://schemas.microsoft.com/office/powerpoint/2010/main" val="82783444"/>
              </p:ext>
            </p:extLst>
          </p:nvPr>
        </p:nvGraphicFramePr>
        <p:xfrm>
          <a:off x="0" y="1808923"/>
          <a:ext cx="9000877" cy="2030894"/>
        </p:xfrm>
        <a:graphic>
          <a:graphicData uri="http://schemas.openxmlformats.org/drawingml/2006/table">
            <a:tbl>
              <a:tblPr firstRow="1" firstCol="1" bandRow="1">
                <a:tableStyleId>{5C22544A-7EE6-4342-B048-85BDC9FD1C3A}</a:tableStyleId>
              </a:tblPr>
              <a:tblGrid>
                <a:gridCol w="4313583">
                  <a:extLst>
                    <a:ext uri="{9D8B030D-6E8A-4147-A177-3AD203B41FA5}">
                      <a16:colId xmlns:a16="http://schemas.microsoft.com/office/drawing/2014/main" val="1104861995"/>
                    </a:ext>
                  </a:extLst>
                </a:gridCol>
                <a:gridCol w="2246243">
                  <a:extLst>
                    <a:ext uri="{9D8B030D-6E8A-4147-A177-3AD203B41FA5}">
                      <a16:colId xmlns:a16="http://schemas.microsoft.com/office/drawing/2014/main" val="3421672379"/>
                    </a:ext>
                  </a:extLst>
                </a:gridCol>
                <a:gridCol w="2441051">
                  <a:extLst>
                    <a:ext uri="{9D8B030D-6E8A-4147-A177-3AD203B41FA5}">
                      <a16:colId xmlns:a16="http://schemas.microsoft.com/office/drawing/2014/main" val="3126294800"/>
                    </a:ext>
                  </a:extLst>
                </a:gridCol>
              </a:tblGrid>
              <a:tr h="375386">
                <a:tc>
                  <a:txBody>
                    <a:bodyPr/>
                    <a:lstStyle/>
                    <a:p>
                      <a:pPr marL="0" marR="0">
                        <a:spcBef>
                          <a:spcPts val="0"/>
                        </a:spcBef>
                        <a:spcAft>
                          <a:spcPts val="600"/>
                        </a:spcAft>
                      </a:pPr>
                      <a:r>
                        <a:rPr lang="vi-VN" sz="2500" kern="1400">
                          <a:solidFill>
                            <a:schemeClr val="accent1">
                              <a:lumMod val="10000"/>
                            </a:schemeClr>
                          </a:solidFill>
                          <a:effectLst/>
                        </a:rPr>
                        <a:t>Flow entry</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Độ ưu tiên</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Idle_timeout</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extLst>
                  <a:ext uri="{0D108BD9-81ED-4DB2-BD59-A6C34878D82A}">
                    <a16:rowId xmlns:a16="http://schemas.microsoft.com/office/drawing/2014/main" val="3433362998"/>
                  </a:ext>
                </a:extLst>
              </a:tr>
              <a:tr h="375386">
                <a:tc>
                  <a:txBody>
                    <a:bodyPr/>
                    <a:lstStyle/>
                    <a:p>
                      <a:pPr marL="0" marR="0">
                        <a:spcBef>
                          <a:spcPts val="0"/>
                        </a:spcBef>
                        <a:spcAft>
                          <a:spcPts val="600"/>
                        </a:spcAft>
                      </a:pPr>
                      <a:r>
                        <a:rPr lang="vi-VN" sz="2500" b="0" kern="1400">
                          <a:solidFill>
                            <a:schemeClr val="accent1">
                              <a:lumMod val="10000"/>
                            </a:schemeClr>
                          </a:solidFill>
                          <a:effectLst/>
                        </a:rPr>
                        <a:t>Table-miss</a:t>
                      </a:r>
                      <a:endParaRPr lang="en-US" sz="2500" b="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0</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 </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extLst>
                  <a:ext uri="{0D108BD9-81ED-4DB2-BD59-A6C34878D82A}">
                    <a16:rowId xmlns:a16="http://schemas.microsoft.com/office/drawing/2014/main" val="268267063"/>
                  </a:ext>
                </a:extLst>
              </a:tr>
              <a:tr h="430694">
                <a:tc>
                  <a:txBody>
                    <a:bodyPr/>
                    <a:lstStyle/>
                    <a:p>
                      <a:pPr marL="0" marR="0">
                        <a:spcBef>
                          <a:spcPts val="0"/>
                        </a:spcBef>
                        <a:spcAft>
                          <a:spcPts val="600"/>
                        </a:spcAft>
                      </a:pPr>
                      <a:r>
                        <a:rPr lang="vi-VN" sz="2500" b="0" kern="1400">
                          <a:solidFill>
                            <a:schemeClr val="accent1">
                              <a:lumMod val="10000"/>
                            </a:schemeClr>
                          </a:solidFill>
                          <a:effectLst/>
                        </a:rPr>
                        <a:t>Cho phép</a:t>
                      </a:r>
                      <a:endParaRPr lang="en-US" sz="2500" b="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1</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15</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extLst>
                  <a:ext uri="{0D108BD9-81ED-4DB2-BD59-A6C34878D82A}">
                    <a16:rowId xmlns:a16="http://schemas.microsoft.com/office/drawing/2014/main" val="2936316726"/>
                  </a:ext>
                </a:extLst>
              </a:tr>
              <a:tr h="457200">
                <a:tc>
                  <a:txBody>
                    <a:bodyPr/>
                    <a:lstStyle/>
                    <a:p>
                      <a:pPr marL="0" marR="0">
                        <a:spcBef>
                          <a:spcPts val="0"/>
                        </a:spcBef>
                        <a:spcAft>
                          <a:spcPts val="600"/>
                        </a:spcAft>
                      </a:pPr>
                      <a:r>
                        <a:rPr lang="vi-VN" sz="2500" b="0" kern="1400">
                          <a:solidFill>
                            <a:schemeClr val="accent1">
                              <a:lumMod val="10000"/>
                            </a:schemeClr>
                          </a:solidFill>
                          <a:effectLst/>
                        </a:rPr>
                        <a:t>Chặn traffic bất thường</a:t>
                      </a:r>
                      <a:endParaRPr lang="en-US" sz="2500" b="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dirty="0">
                          <a:solidFill>
                            <a:schemeClr val="accent1">
                              <a:lumMod val="10000"/>
                            </a:schemeClr>
                          </a:solidFill>
                          <a:effectLst/>
                        </a:rPr>
                        <a:t>2</a:t>
                      </a:r>
                      <a:endParaRPr lang="en-US" sz="2500" kern="1400" dirty="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15</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extLst>
                  <a:ext uri="{0D108BD9-81ED-4DB2-BD59-A6C34878D82A}">
                    <a16:rowId xmlns:a16="http://schemas.microsoft.com/office/drawing/2014/main" val="1491777116"/>
                  </a:ext>
                </a:extLst>
              </a:tr>
              <a:tr h="255105">
                <a:tc>
                  <a:txBody>
                    <a:bodyPr/>
                    <a:lstStyle/>
                    <a:p>
                      <a:pPr marL="0" marR="0">
                        <a:spcBef>
                          <a:spcPts val="0"/>
                        </a:spcBef>
                        <a:spcAft>
                          <a:spcPts val="600"/>
                        </a:spcAft>
                      </a:pPr>
                      <a:r>
                        <a:rPr lang="vi-VN" sz="2500" b="0" kern="1400">
                          <a:solidFill>
                            <a:schemeClr val="accent1">
                              <a:lumMod val="10000"/>
                            </a:schemeClr>
                          </a:solidFill>
                          <a:effectLst/>
                        </a:rPr>
                        <a:t>Chặn traffic theo dấu hiệu</a:t>
                      </a:r>
                      <a:endParaRPr lang="en-US" sz="2500" b="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a:solidFill>
                            <a:schemeClr val="accent1">
                              <a:lumMod val="10000"/>
                            </a:schemeClr>
                          </a:solidFill>
                          <a:effectLst/>
                        </a:rPr>
                        <a:t>3</a:t>
                      </a:r>
                      <a:endParaRPr lang="en-US" sz="2500" kern="140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tc>
                  <a:txBody>
                    <a:bodyPr/>
                    <a:lstStyle/>
                    <a:p>
                      <a:pPr marL="0" marR="0">
                        <a:spcBef>
                          <a:spcPts val="0"/>
                        </a:spcBef>
                        <a:spcAft>
                          <a:spcPts val="600"/>
                        </a:spcAft>
                      </a:pPr>
                      <a:r>
                        <a:rPr lang="vi-VN" sz="2500" kern="1400" dirty="0">
                          <a:solidFill>
                            <a:schemeClr val="accent1">
                              <a:lumMod val="10000"/>
                            </a:schemeClr>
                          </a:solidFill>
                          <a:effectLst/>
                        </a:rPr>
                        <a:t>15</a:t>
                      </a:r>
                      <a:endParaRPr lang="en-US" sz="2500" kern="1400" dirty="0">
                        <a:solidFill>
                          <a:schemeClr val="accent1">
                            <a:lumMod val="10000"/>
                          </a:schemeClr>
                        </a:solidFill>
                        <a:effectLst/>
                        <a:latin typeface="UTM Neo Sans Intel"/>
                        <a:ea typeface="Times New Roman" panose="02020603050405020304" pitchFamily="18" charset="0"/>
                        <a:cs typeface="Times New Roman" panose="02020603050405020304" pitchFamily="18" charset="0"/>
                      </a:endParaRPr>
                    </a:p>
                  </a:txBody>
                  <a:tcPr marL="128036" marR="128036" marT="0" marB="0"/>
                </a:tc>
                <a:extLst>
                  <a:ext uri="{0D108BD9-81ED-4DB2-BD59-A6C34878D82A}">
                    <a16:rowId xmlns:a16="http://schemas.microsoft.com/office/drawing/2014/main" val="2284106332"/>
                  </a:ext>
                </a:extLst>
              </a:tr>
            </a:tbl>
          </a:graphicData>
        </a:graphic>
      </p:graphicFrame>
    </p:spTree>
    <p:extLst>
      <p:ext uri="{BB962C8B-B14F-4D97-AF65-F5344CB8AC3E}">
        <p14:creationId xmlns:p14="http://schemas.microsoft.com/office/powerpoint/2010/main" val="4014604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870333" y="1152939"/>
            <a:ext cx="7182998" cy="2544418"/>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a:latin typeface="Montserrat Medium" panose="00000600000000000000" pitchFamily="2" charset="0"/>
              </a:rPr>
              <a:t>3. </a:t>
            </a:r>
            <a:r>
              <a:rPr lang="en-US" sz="4800" err="1">
                <a:latin typeface="Montserrat Medium" panose="00000600000000000000" pitchFamily="2" charset="0"/>
              </a:rPr>
              <a:t>Thực</a:t>
            </a:r>
            <a:r>
              <a:rPr lang="en-US" sz="4800">
                <a:latin typeface="Montserrat Medium" panose="00000600000000000000" pitchFamily="2" charset="0"/>
              </a:rPr>
              <a:t> </a:t>
            </a:r>
            <a:r>
              <a:rPr lang="en-US" sz="4800" err="1">
                <a:latin typeface="Montserrat Medium" panose="00000600000000000000" pitchFamily="2" charset="0"/>
              </a:rPr>
              <a:t>nghiệm</a:t>
            </a:r>
            <a:r>
              <a:rPr lang="en-US" sz="4800">
                <a:latin typeface="Montserrat Medium" panose="00000600000000000000" pitchFamily="2" charset="0"/>
              </a:rPr>
              <a:t> </a:t>
            </a:r>
            <a:r>
              <a:rPr lang="en-US" sz="4800" err="1">
                <a:latin typeface="Montserrat Medium" panose="00000600000000000000" pitchFamily="2" charset="0"/>
              </a:rPr>
              <a:t>và</a:t>
            </a:r>
            <a:r>
              <a:rPr lang="en-US" sz="4800">
                <a:latin typeface="Montserrat Medium" panose="00000600000000000000" pitchFamily="2" charset="0"/>
              </a:rPr>
              <a:t> </a:t>
            </a:r>
          </a:p>
          <a:p>
            <a:pPr algn="ctr"/>
            <a:r>
              <a:rPr lang="en-US" sz="4800" err="1">
                <a:latin typeface="Montserrat Medium" panose="00000600000000000000" pitchFamily="2" charset="0"/>
              </a:rPr>
              <a:t>Kết</a:t>
            </a:r>
            <a:r>
              <a:rPr lang="en-US" sz="4800">
                <a:latin typeface="Montserrat Medium" panose="00000600000000000000" pitchFamily="2" charset="0"/>
              </a:rPr>
              <a:t> </a:t>
            </a:r>
            <a:r>
              <a:rPr lang="en-US" sz="4800" err="1">
                <a:latin typeface="Montserrat Medium" panose="00000600000000000000" pitchFamily="2" charset="0"/>
              </a:rPr>
              <a:t>quả</a:t>
            </a:r>
            <a:endParaRPr lang="en-US" sz="4800">
              <a:latin typeface="Montserrat Medium" panose="00000600000000000000" pitchFamily="2" charset="0"/>
            </a:endParaRPr>
          </a:p>
        </p:txBody>
      </p:sp>
    </p:spTree>
    <p:extLst>
      <p:ext uri="{BB962C8B-B14F-4D97-AF65-F5344CB8AC3E}">
        <p14:creationId xmlns:p14="http://schemas.microsoft.com/office/powerpoint/2010/main" val="133606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3.1	</a:t>
            </a:r>
            <a:r>
              <a:rPr lang="en-US" dirty="0" err="1">
                <a:solidFill>
                  <a:schemeClr val="tx2">
                    <a:lumMod val="50000"/>
                  </a:schemeClr>
                </a:solidFill>
                <a:latin typeface="Cambria" panose="02040503050406030204" pitchFamily="18" charset="0"/>
                <a:ea typeface="Cambria" panose="02040503050406030204" pitchFamily="18" charset="0"/>
              </a:rPr>
              <a:t>Mô</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phỏng</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các</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cuộc</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tấn</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công</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413132" y="1328196"/>
            <a:ext cx="8317736" cy="3293209"/>
          </a:xfrm>
          <a:prstGeom prst="rect">
            <a:avLst/>
          </a:prstGeom>
          <a:noFill/>
        </p:spPr>
        <p:txBody>
          <a:bodyPr wrap="square">
            <a:spAutoFit/>
          </a:bodyPr>
          <a:lstStyle/>
          <a:p>
            <a:pPr marL="342900" indent="-342900">
              <a:buFont typeface="Arial" panose="020B0604020202020204" pitchFamily="34" charset="0"/>
              <a:buChar char="•"/>
            </a:pPr>
            <a:r>
              <a:rPr lang="vi-VN" sz="1600"/>
              <a:t>SYN Flooding.</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UDP Flooding.</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Smurf</a:t>
            </a:r>
            <a:r>
              <a:rPr lang="en-US" sz="1600"/>
              <a:t>.</a:t>
            </a:r>
          </a:p>
          <a:p>
            <a:pPr marL="342900" indent="-342900">
              <a:buFont typeface="Arial" panose="020B0604020202020204" pitchFamily="34" charset="0"/>
              <a:buChar char="•"/>
            </a:pPr>
            <a:endParaRPr lang="en-US" sz="1600"/>
          </a:p>
          <a:p>
            <a:pPr marL="342900" indent="-342900">
              <a:buFont typeface="Arial" panose="020B0604020202020204" pitchFamily="34" charset="0"/>
              <a:buChar char="•"/>
            </a:pPr>
            <a:r>
              <a:rPr lang="vi-VN" sz="1600"/>
              <a:t>Land.</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Multi SYN Flooding</a:t>
            </a:r>
            <a:endParaRPr lang="en-US" sz="1600"/>
          </a:p>
          <a:p>
            <a:endParaRPr lang="vi-VN" sz="1600"/>
          </a:p>
          <a:p>
            <a:pPr marL="342900" indent="-342900">
              <a:buFont typeface="Arial" panose="020B0604020202020204" pitchFamily="34" charset="0"/>
              <a:buChar char="•"/>
            </a:pPr>
            <a:r>
              <a:rPr lang="vi-VN" sz="1600"/>
              <a:t>Multi UDP Flooding.</a:t>
            </a:r>
          </a:p>
          <a:p>
            <a:pPr marL="342900" indent="-342900">
              <a:buFont typeface="Arial" panose="020B0604020202020204" pitchFamily="34" charset="0"/>
              <a:buChar char="•"/>
            </a:pPr>
            <a:endParaRPr lang="vi-VN" sz="1600"/>
          </a:p>
          <a:p>
            <a:endParaRPr lang="vi-VN" sz="1600"/>
          </a:p>
        </p:txBody>
      </p:sp>
    </p:spTree>
    <p:extLst>
      <p:ext uri="{BB962C8B-B14F-4D97-AF65-F5344CB8AC3E}">
        <p14:creationId xmlns:p14="http://schemas.microsoft.com/office/powerpoint/2010/main" val="3191614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3.2	Signature-based IPS</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3293209"/>
          </a:xfrm>
          <a:prstGeom prst="rect">
            <a:avLst/>
          </a:prstGeom>
          <a:noFill/>
        </p:spPr>
        <p:txBody>
          <a:bodyPr wrap="square">
            <a:spAutoFit/>
          </a:bodyPr>
          <a:lstStyle/>
          <a:p>
            <a:pPr marL="342900" indent="-342900">
              <a:buFont typeface="Arial" panose="020B0604020202020204" pitchFamily="34" charset="0"/>
              <a:buChar char="•"/>
            </a:pPr>
            <a:r>
              <a:rPr lang="vi-VN" sz="1600"/>
              <a:t>Bước 1: Khởi tạo các thiết bị mạng và hệ thống mạng. </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Bước 2: Khởi tạo socket giao tiếp giữa Controller và IDS_Snort.</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Bước 3: Ánh xạ gói tin từ root switch đến IDS_Snort.</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Bước 4: Phát hiện tấn công dựa trên các rule được định nghĩa trong IDS_Snort.</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Bước 5: Nếu khớp các rule, gửi sự kiện liên quan (alert) đến SDN Controller.</a:t>
            </a:r>
            <a:endParaRPr lang="en-US" sz="1600"/>
          </a:p>
          <a:p>
            <a:pPr marL="342900" indent="-342900">
              <a:buFont typeface="Arial" panose="020B0604020202020204" pitchFamily="34" charset="0"/>
              <a:buChar char="•"/>
            </a:pPr>
            <a:endParaRPr lang="vi-VN" sz="1600"/>
          </a:p>
          <a:p>
            <a:pPr marL="342900" indent="-342900">
              <a:buFont typeface="Arial" panose="020B0604020202020204" pitchFamily="34" charset="0"/>
              <a:buChar char="•"/>
            </a:pPr>
            <a:r>
              <a:rPr lang="vi-VN" sz="1600"/>
              <a:t>Bước 6: Controller nhận sự kiện và drop các gói tin đến từ các host tấn công hoặc độc hại.</a:t>
            </a:r>
          </a:p>
          <a:p>
            <a:endParaRPr lang="vi-VN" sz="1600"/>
          </a:p>
        </p:txBody>
      </p:sp>
    </p:spTree>
    <p:extLst>
      <p:ext uri="{BB962C8B-B14F-4D97-AF65-F5344CB8AC3E}">
        <p14:creationId xmlns:p14="http://schemas.microsoft.com/office/powerpoint/2010/main" val="3569638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3.3	Anomaly-based IPS</a:t>
            </a: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2308324"/>
          </a:xfrm>
          <a:prstGeom prst="rect">
            <a:avLst/>
          </a:prstGeom>
          <a:noFill/>
        </p:spPr>
        <p:txBody>
          <a:bodyPr wrap="square">
            <a:spAutoFit/>
          </a:bodyPr>
          <a:lstStyle/>
          <a:p>
            <a:pPr marL="342900" indent="-342900">
              <a:buFont typeface="Arial" panose="020B0604020202020204" pitchFamily="34" charset="0"/>
              <a:buChar char="•"/>
            </a:pPr>
            <a:r>
              <a:rPr lang="vi-VN" sz="1600" dirty="0" err="1"/>
              <a:t>Bước</a:t>
            </a:r>
            <a:r>
              <a:rPr lang="vi-VN" sz="1600" dirty="0"/>
              <a:t> 1: </a:t>
            </a:r>
            <a:r>
              <a:rPr lang="vi-VN" sz="1600" dirty="0" err="1"/>
              <a:t>Khởi</a:t>
            </a:r>
            <a:r>
              <a:rPr lang="vi-VN" sz="1600" dirty="0"/>
              <a:t> </a:t>
            </a:r>
            <a:r>
              <a:rPr lang="vi-VN" sz="1600" dirty="0" err="1"/>
              <a:t>tạo</a:t>
            </a:r>
            <a:r>
              <a:rPr lang="vi-VN" sz="1600" dirty="0"/>
              <a:t> </a:t>
            </a:r>
            <a:r>
              <a:rPr lang="vi-VN" sz="1600" dirty="0" err="1"/>
              <a:t>các</a:t>
            </a:r>
            <a:r>
              <a:rPr lang="vi-VN" sz="1600" dirty="0"/>
              <a:t> </a:t>
            </a:r>
            <a:r>
              <a:rPr lang="vi-VN" sz="1600" dirty="0" err="1"/>
              <a:t>thiết</a:t>
            </a:r>
            <a:r>
              <a:rPr lang="vi-VN" sz="1600" dirty="0"/>
              <a:t> </a:t>
            </a:r>
            <a:r>
              <a:rPr lang="vi-VN" sz="1600" dirty="0" err="1"/>
              <a:t>bị</a:t>
            </a:r>
            <a:r>
              <a:rPr lang="vi-VN" sz="1600" dirty="0"/>
              <a:t> </a:t>
            </a:r>
            <a:r>
              <a:rPr lang="vi-VN" sz="1600" dirty="0" err="1"/>
              <a:t>mạng</a:t>
            </a:r>
            <a:r>
              <a:rPr lang="vi-VN" sz="1600" dirty="0"/>
              <a:t> </a:t>
            </a:r>
            <a:r>
              <a:rPr lang="vi-VN" sz="1600" dirty="0" err="1"/>
              <a:t>và</a:t>
            </a:r>
            <a:r>
              <a:rPr lang="vi-VN" sz="1600" dirty="0"/>
              <a:t> </a:t>
            </a:r>
            <a:r>
              <a:rPr lang="vi-VN" sz="1600" dirty="0" err="1"/>
              <a:t>hệ</a:t>
            </a:r>
            <a:r>
              <a:rPr lang="vi-VN" sz="1600" dirty="0"/>
              <a:t> </a:t>
            </a:r>
            <a:r>
              <a:rPr lang="vi-VN" sz="1600" dirty="0" err="1"/>
              <a:t>thống</a:t>
            </a:r>
            <a:r>
              <a:rPr lang="vi-VN" sz="1600" dirty="0"/>
              <a:t> </a:t>
            </a:r>
            <a:r>
              <a:rPr lang="vi-VN" sz="1600" dirty="0" err="1"/>
              <a:t>mạng</a:t>
            </a:r>
            <a:r>
              <a:rPr lang="vi-VN" sz="1600" dirty="0"/>
              <a:t>. </a:t>
            </a:r>
            <a:endParaRPr lang="en-US" sz="1600" dirty="0"/>
          </a:p>
          <a:p>
            <a:endParaRPr lang="vi-VN" sz="1600" dirty="0"/>
          </a:p>
          <a:p>
            <a:pPr marL="342900" indent="-342900">
              <a:buFont typeface="Arial" panose="020B0604020202020204" pitchFamily="34" charset="0"/>
              <a:buChar char="•"/>
            </a:pPr>
            <a:r>
              <a:rPr lang="vi-VN" sz="1600" dirty="0" err="1"/>
              <a:t>Bước</a:t>
            </a:r>
            <a:r>
              <a:rPr lang="vi-VN" sz="1600" dirty="0"/>
              <a:t> </a:t>
            </a:r>
            <a:r>
              <a:rPr lang="en-US" sz="1600" dirty="0"/>
              <a:t>2</a:t>
            </a:r>
            <a:r>
              <a:rPr lang="vi-VN" sz="1600" dirty="0"/>
              <a:t>: </a:t>
            </a:r>
            <a:r>
              <a:rPr lang="en-US" sz="1600" dirty="0" err="1"/>
              <a:t>Tạo</a:t>
            </a:r>
            <a:r>
              <a:rPr lang="en-US" sz="1600" dirty="0"/>
              <a:t> </a:t>
            </a:r>
            <a:r>
              <a:rPr lang="en-US" sz="1600" dirty="0" err="1"/>
              <a:t>một</a:t>
            </a:r>
            <a:r>
              <a:rPr lang="en-US" sz="1600" dirty="0"/>
              <a:t> thread </a:t>
            </a:r>
            <a:r>
              <a:rPr lang="en-US" sz="1600" dirty="0" err="1"/>
              <a:t>để</a:t>
            </a:r>
            <a:r>
              <a:rPr lang="en-US" sz="1600" dirty="0"/>
              <a:t> train model </a:t>
            </a:r>
            <a:r>
              <a:rPr lang="en-US" sz="1600" dirty="0" err="1"/>
              <a:t>và</a:t>
            </a:r>
            <a:r>
              <a:rPr lang="en-US" sz="1600" dirty="0"/>
              <a:t> </a:t>
            </a:r>
            <a:r>
              <a:rPr lang="en-US" sz="1600" dirty="0" err="1"/>
              <a:t>định</a:t>
            </a:r>
            <a:r>
              <a:rPr lang="en-US" sz="1600" dirty="0"/>
              <a:t> </a:t>
            </a:r>
            <a:r>
              <a:rPr lang="en-US" sz="1600" dirty="0" err="1"/>
              <a:t>kỳ</a:t>
            </a:r>
            <a:r>
              <a:rPr lang="en-US" sz="1600" dirty="0"/>
              <a:t> </a:t>
            </a:r>
            <a:r>
              <a:rPr lang="en-US" sz="1600" dirty="0" err="1"/>
              <a:t>yêu</a:t>
            </a:r>
            <a:r>
              <a:rPr lang="en-US" sz="1600" dirty="0"/>
              <a:t> </a:t>
            </a:r>
            <a:r>
              <a:rPr lang="en-US" sz="1600" dirty="0" err="1"/>
              <a:t>cầu</a:t>
            </a:r>
            <a:r>
              <a:rPr lang="en-US" sz="1600" dirty="0"/>
              <a:t> </a:t>
            </a:r>
            <a:r>
              <a:rPr lang="en-US" sz="1600" dirty="0" err="1"/>
              <a:t>các</a:t>
            </a:r>
            <a:r>
              <a:rPr lang="en-US" sz="1600" dirty="0"/>
              <a:t> flow </a:t>
            </a:r>
            <a:r>
              <a:rPr lang="en-US" sz="1600" dirty="0" err="1"/>
              <a:t>từ</a:t>
            </a:r>
            <a:r>
              <a:rPr lang="en-US" sz="1600" dirty="0"/>
              <a:t> switch</a:t>
            </a:r>
            <a:r>
              <a:rPr lang="vi-VN" sz="1600" dirty="0"/>
              <a:t>.</a:t>
            </a:r>
            <a:endParaRPr lang="en-US" sz="1600" dirty="0"/>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err="1"/>
              <a:t>Bước</a:t>
            </a:r>
            <a:r>
              <a:rPr lang="vi-VN" sz="1600" dirty="0"/>
              <a:t> </a:t>
            </a:r>
            <a:r>
              <a:rPr lang="en-US" sz="1600" dirty="0"/>
              <a:t>3</a:t>
            </a:r>
            <a:r>
              <a:rPr lang="vi-VN" sz="1600" dirty="0"/>
              <a:t>:</a:t>
            </a:r>
            <a:r>
              <a:rPr lang="en-US" sz="1600" dirty="0"/>
              <a:t> </a:t>
            </a:r>
            <a:r>
              <a:rPr lang="en-US" sz="1600" dirty="0" err="1"/>
              <a:t>Thực</a:t>
            </a:r>
            <a:r>
              <a:rPr lang="en-US" sz="1600" dirty="0"/>
              <a:t> </a:t>
            </a:r>
            <a:r>
              <a:rPr lang="en-US" sz="1600" dirty="0" err="1"/>
              <a:t>hiện</a:t>
            </a:r>
            <a:r>
              <a:rPr lang="en-US" sz="1600" dirty="0"/>
              <a:t> </a:t>
            </a:r>
            <a:r>
              <a:rPr lang="en-US" sz="1600" dirty="0" err="1"/>
              <a:t>phân</a:t>
            </a:r>
            <a:r>
              <a:rPr lang="en-US" sz="1600" dirty="0"/>
              <a:t> </a:t>
            </a:r>
            <a:r>
              <a:rPr lang="en-US" sz="1600" dirty="0" err="1"/>
              <a:t>tích</a:t>
            </a:r>
            <a:r>
              <a:rPr lang="en-US" sz="1600" dirty="0"/>
              <a:t> </a:t>
            </a:r>
            <a:r>
              <a:rPr lang="en-US" sz="1600" dirty="0" err="1"/>
              <a:t>các</a:t>
            </a:r>
            <a:r>
              <a:rPr lang="en-US" sz="1600" dirty="0"/>
              <a:t> flow </a:t>
            </a:r>
            <a:r>
              <a:rPr lang="en-US" sz="1600" dirty="0" err="1"/>
              <a:t>thu</a:t>
            </a:r>
            <a:r>
              <a:rPr lang="en-US" sz="1600" dirty="0"/>
              <a:t> </a:t>
            </a:r>
            <a:r>
              <a:rPr lang="en-US" sz="1600" dirty="0" err="1"/>
              <a:t>được</a:t>
            </a:r>
            <a:r>
              <a:rPr lang="en-US" sz="1600" dirty="0"/>
              <a:t> </a:t>
            </a:r>
            <a:r>
              <a:rPr lang="en-US" sz="1600" dirty="0" err="1"/>
              <a:t>bằng</a:t>
            </a:r>
            <a:r>
              <a:rPr lang="en-US" sz="1600" dirty="0"/>
              <a:t> </a:t>
            </a:r>
            <a:r>
              <a:rPr lang="en-US" sz="1600" dirty="0" err="1"/>
              <a:t>mô</a:t>
            </a:r>
            <a:r>
              <a:rPr lang="en-US" sz="1600" dirty="0"/>
              <a:t> </a:t>
            </a:r>
            <a:r>
              <a:rPr lang="en-US" sz="1600" dirty="0" err="1"/>
              <a:t>hình</a:t>
            </a:r>
            <a:r>
              <a:rPr lang="en-US" sz="1600" dirty="0"/>
              <a:t> </a:t>
            </a:r>
            <a:r>
              <a:rPr lang="en-US" sz="1600" dirty="0" err="1"/>
              <a:t>học</a:t>
            </a:r>
            <a:r>
              <a:rPr lang="en-US" sz="1600" dirty="0"/>
              <a:t> </a:t>
            </a:r>
            <a:r>
              <a:rPr lang="en-US" sz="1600" dirty="0" err="1"/>
              <a:t>sâu</a:t>
            </a:r>
            <a:r>
              <a:rPr lang="en-US" sz="1600" dirty="0"/>
              <a:t>.</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err="1"/>
              <a:t>Bước</a:t>
            </a:r>
            <a:r>
              <a:rPr lang="vi-VN" sz="1600" dirty="0"/>
              <a:t> </a:t>
            </a:r>
            <a:r>
              <a:rPr lang="en-US" sz="1600" dirty="0"/>
              <a:t>4</a:t>
            </a:r>
            <a:r>
              <a:rPr lang="vi-VN" sz="1600" dirty="0"/>
              <a:t>:</a:t>
            </a:r>
            <a:r>
              <a:rPr lang="en-US" sz="1600" dirty="0"/>
              <a:t> </a:t>
            </a:r>
            <a:r>
              <a:rPr lang="en-US" sz="1600" dirty="0" err="1"/>
              <a:t>Nếu</a:t>
            </a:r>
            <a:r>
              <a:rPr lang="en-US" sz="1600" dirty="0"/>
              <a:t> </a:t>
            </a:r>
            <a:r>
              <a:rPr lang="en-US" sz="1600" dirty="0" err="1"/>
              <a:t>phát</a:t>
            </a:r>
            <a:r>
              <a:rPr lang="en-US" sz="1600" dirty="0"/>
              <a:t> </a:t>
            </a:r>
            <a:r>
              <a:rPr lang="en-US" sz="1600" dirty="0" err="1"/>
              <a:t>hiện</a:t>
            </a:r>
            <a:r>
              <a:rPr lang="en-US" sz="1600" dirty="0"/>
              <a:t> </a:t>
            </a:r>
            <a:r>
              <a:rPr lang="en-US" sz="1600" dirty="0" err="1"/>
              <a:t>bất</a:t>
            </a:r>
            <a:r>
              <a:rPr lang="en-US" sz="1600" dirty="0"/>
              <a:t> </a:t>
            </a:r>
            <a:r>
              <a:rPr lang="en-US" sz="1600" dirty="0" err="1"/>
              <a:t>thường</a:t>
            </a:r>
            <a:r>
              <a:rPr lang="en-US" sz="1600" dirty="0"/>
              <a:t>, </a:t>
            </a:r>
            <a:r>
              <a:rPr lang="en-US" sz="1600" dirty="0" err="1"/>
              <a:t>thực</a:t>
            </a:r>
            <a:r>
              <a:rPr lang="en-US" sz="1600" dirty="0"/>
              <a:t> </a:t>
            </a:r>
            <a:r>
              <a:rPr lang="en-US" sz="1600" dirty="0" err="1"/>
              <a:t>hiện</a:t>
            </a:r>
            <a:r>
              <a:rPr lang="en-US" sz="1600" dirty="0"/>
              <a:t> </a:t>
            </a:r>
            <a:r>
              <a:rPr lang="en-US" sz="1600" dirty="0" err="1"/>
              <a:t>cơ</a:t>
            </a:r>
            <a:r>
              <a:rPr lang="en-US" sz="1600" dirty="0"/>
              <a:t> </a:t>
            </a:r>
            <a:r>
              <a:rPr lang="en-US" sz="1600" dirty="0" err="1"/>
              <a:t>chế</a:t>
            </a:r>
            <a:r>
              <a:rPr lang="en-US" sz="1600" dirty="0"/>
              <a:t> block </a:t>
            </a:r>
            <a:r>
              <a:rPr lang="en-US" sz="1600" dirty="0" err="1"/>
              <a:t>tương</a:t>
            </a:r>
            <a:r>
              <a:rPr lang="en-US" sz="1600" dirty="0"/>
              <a:t> </a:t>
            </a:r>
            <a:r>
              <a:rPr lang="en-US" sz="1600" dirty="0" err="1"/>
              <a:t>tự</a:t>
            </a:r>
            <a:r>
              <a:rPr lang="en-US" sz="1600" dirty="0"/>
              <a:t> </a:t>
            </a:r>
            <a:r>
              <a:rPr lang="en-US" sz="1600" dirty="0" err="1"/>
              <a:t>như</a:t>
            </a:r>
            <a:r>
              <a:rPr lang="en-US" sz="1600" dirty="0"/>
              <a:t> signature-based IPS</a:t>
            </a:r>
            <a:r>
              <a:rPr lang="vi-VN" sz="1600" dirty="0"/>
              <a:t>.</a:t>
            </a:r>
          </a:p>
          <a:p>
            <a:endParaRPr lang="vi-VN" sz="1600" dirty="0"/>
          </a:p>
        </p:txBody>
      </p:sp>
    </p:spTree>
    <p:extLst>
      <p:ext uri="{BB962C8B-B14F-4D97-AF65-F5344CB8AC3E}">
        <p14:creationId xmlns:p14="http://schemas.microsoft.com/office/powerpoint/2010/main" val="746356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Google Shape;599;p38">
            <a:extLst>
              <a:ext uri="{FF2B5EF4-FFF2-40B4-BE49-F238E27FC236}">
                <a16:creationId xmlns:a16="http://schemas.microsoft.com/office/drawing/2014/main" id="{2EB182EB-BF98-8526-E8BE-C7523DAC8FB1}"/>
              </a:ext>
            </a:extLst>
          </p:cNvPr>
          <p:cNvSpPr txBox="1">
            <a:spLocks noGrp="1"/>
          </p:cNvSpPr>
          <p:nvPr>
            <p:ph type="title"/>
          </p:nvPr>
        </p:nvSpPr>
        <p:spPr>
          <a:xfrm>
            <a:off x="529325" y="445025"/>
            <a:ext cx="8085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lumMod val="50000"/>
                  </a:schemeClr>
                </a:solidFill>
                <a:latin typeface="Cambria" panose="02040503050406030204" pitchFamily="18" charset="0"/>
                <a:ea typeface="Cambria" panose="02040503050406030204" pitchFamily="18" charset="0"/>
              </a:rPr>
              <a:t>Ngữ cảnh</a:t>
            </a:r>
            <a:endParaRPr dirty="0">
              <a:solidFill>
                <a:schemeClr val="tx2">
                  <a:lumMod val="50000"/>
                </a:schemeClr>
              </a:solidFill>
              <a:latin typeface="Cambria" panose="02040503050406030204" pitchFamily="18" charset="0"/>
              <a:ea typeface="Cambria" panose="02040503050406030204" pitchFamily="18" charset="0"/>
            </a:endParaRPr>
          </a:p>
        </p:txBody>
      </p:sp>
      <p:pic>
        <p:nvPicPr>
          <p:cNvPr id="4" name="Picture 2" descr="A primer on software defined networking (SDN) and OpenFlow standard">
            <a:extLst>
              <a:ext uri="{FF2B5EF4-FFF2-40B4-BE49-F238E27FC236}">
                <a16:creationId xmlns:a16="http://schemas.microsoft.com/office/drawing/2014/main" id="{22100F56-DEAB-D203-0FD2-69E583D6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197" y="1017725"/>
            <a:ext cx="6607606" cy="41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46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870333" y="1152939"/>
            <a:ext cx="7182998" cy="2544418"/>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a:latin typeface="Montserrat Medium" panose="00000600000000000000" pitchFamily="2" charset="0"/>
              </a:rPr>
              <a:t>4. </a:t>
            </a:r>
            <a:r>
              <a:rPr lang="en-US" sz="4800" err="1">
                <a:latin typeface="Montserrat Medium" panose="00000600000000000000" pitchFamily="2" charset="0"/>
              </a:rPr>
              <a:t>Kết</a:t>
            </a:r>
            <a:r>
              <a:rPr lang="en-US" sz="4800">
                <a:latin typeface="Montserrat Medium" panose="00000600000000000000" pitchFamily="2" charset="0"/>
              </a:rPr>
              <a:t> </a:t>
            </a:r>
            <a:r>
              <a:rPr lang="en-US" sz="4800" err="1">
                <a:latin typeface="Montserrat Medium" panose="00000600000000000000" pitchFamily="2" charset="0"/>
              </a:rPr>
              <a:t>luận</a:t>
            </a:r>
            <a:endParaRPr lang="en-US" sz="4800">
              <a:latin typeface="Montserrat Medium" panose="00000600000000000000" pitchFamily="2" charset="0"/>
            </a:endParaRPr>
          </a:p>
        </p:txBody>
      </p:sp>
    </p:spTree>
    <p:extLst>
      <p:ext uri="{BB962C8B-B14F-4D97-AF65-F5344CB8AC3E}">
        <p14:creationId xmlns:p14="http://schemas.microsoft.com/office/powerpoint/2010/main" val="3014580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870333" y="1152939"/>
            <a:ext cx="7182998" cy="2544418"/>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dirty="0">
                <a:latin typeface="Montserrat Medium" panose="00000600000000000000" pitchFamily="2" charset="0"/>
              </a:rPr>
              <a:t>5. </a:t>
            </a:r>
            <a:r>
              <a:rPr lang="en-US" sz="4800" dirty="0" err="1">
                <a:latin typeface="Montserrat Medium" panose="00000600000000000000" pitchFamily="2" charset="0"/>
              </a:rPr>
              <a:t>Hướng</a:t>
            </a:r>
            <a:r>
              <a:rPr lang="en-US" sz="4800" dirty="0">
                <a:latin typeface="Montserrat Medium" panose="00000600000000000000" pitchFamily="2" charset="0"/>
              </a:rPr>
              <a:t> </a:t>
            </a:r>
            <a:r>
              <a:rPr lang="en-US" sz="4800" dirty="0" err="1">
                <a:latin typeface="Montserrat Medium" panose="00000600000000000000" pitchFamily="2" charset="0"/>
              </a:rPr>
              <a:t>phát</a:t>
            </a:r>
            <a:r>
              <a:rPr lang="en-US" sz="4800" dirty="0">
                <a:latin typeface="Montserrat Medium" panose="00000600000000000000" pitchFamily="2" charset="0"/>
              </a:rPr>
              <a:t> </a:t>
            </a:r>
            <a:r>
              <a:rPr lang="en-US" sz="4800" dirty="0" err="1">
                <a:latin typeface="Montserrat Medium" panose="00000600000000000000" pitchFamily="2" charset="0"/>
              </a:rPr>
              <a:t>triển</a:t>
            </a:r>
            <a:r>
              <a:rPr lang="en-US" sz="4800" dirty="0">
                <a:latin typeface="Montserrat Medium" panose="00000600000000000000" pitchFamily="2" charset="0"/>
              </a:rPr>
              <a:t> </a:t>
            </a:r>
            <a:r>
              <a:rPr lang="en-US" sz="4800" dirty="0" err="1">
                <a:latin typeface="Montserrat Medium" panose="00000600000000000000" pitchFamily="2" charset="0"/>
              </a:rPr>
              <a:t>trong</a:t>
            </a:r>
            <a:r>
              <a:rPr lang="en-US" sz="4800" dirty="0">
                <a:latin typeface="Montserrat Medium" panose="00000600000000000000" pitchFamily="2" charset="0"/>
              </a:rPr>
              <a:t> </a:t>
            </a:r>
            <a:r>
              <a:rPr lang="en-US" sz="4800" dirty="0" err="1">
                <a:latin typeface="Montserrat Medium" panose="00000600000000000000" pitchFamily="2" charset="0"/>
              </a:rPr>
              <a:t>tương</a:t>
            </a:r>
            <a:r>
              <a:rPr lang="en-US" sz="4800" dirty="0">
                <a:latin typeface="Montserrat Medium" panose="00000600000000000000" pitchFamily="2" charset="0"/>
              </a:rPr>
              <a:t> </a:t>
            </a:r>
            <a:r>
              <a:rPr lang="en-US" sz="4800" dirty="0" err="1">
                <a:latin typeface="Montserrat Medium" panose="00000600000000000000" pitchFamily="2" charset="0"/>
              </a:rPr>
              <a:t>lai</a:t>
            </a:r>
            <a:endParaRPr lang="en-US" sz="4800" dirty="0">
              <a:latin typeface="Montserrat Medium" panose="00000600000000000000" pitchFamily="2" charset="0"/>
            </a:endParaRPr>
          </a:p>
        </p:txBody>
      </p:sp>
    </p:spTree>
    <p:extLst>
      <p:ext uri="{BB962C8B-B14F-4D97-AF65-F5344CB8AC3E}">
        <p14:creationId xmlns:p14="http://schemas.microsoft.com/office/powerpoint/2010/main" val="153258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vi-VN" dirty="0">
                <a:solidFill>
                  <a:schemeClr val="tx2">
                    <a:lumMod val="50000"/>
                  </a:schemeClr>
                </a:solidFill>
                <a:latin typeface="Cambria" panose="02040503050406030204" pitchFamily="18" charset="0"/>
                <a:ea typeface="Cambria" panose="02040503050406030204" pitchFamily="18" charset="0"/>
              </a:rPr>
              <a:t>5</a:t>
            </a:r>
            <a:r>
              <a:rPr lang="en-US" dirty="0">
                <a:solidFill>
                  <a:schemeClr val="tx2">
                    <a:lumMod val="50000"/>
                  </a:schemeClr>
                </a:solidFill>
                <a:latin typeface="Cambria" panose="02040503050406030204" pitchFamily="18" charset="0"/>
                <a:ea typeface="Cambria" panose="02040503050406030204" pitchFamily="18" charset="0"/>
              </a:rPr>
              <a:t>. </a:t>
            </a:r>
            <a:r>
              <a:rPr lang="vi-VN" dirty="0" err="1">
                <a:solidFill>
                  <a:schemeClr val="tx2">
                    <a:lumMod val="50000"/>
                  </a:schemeClr>
                </a:solidFill>
                <a:latin typeface="Cambria" panose="02040503050406030204" pitchFamily="18" charset="0"/>
                <a:ea typeface="Cambria" panose="02040503050406030204" pitchFamily="18" charset="0"/>
              </a:rPr>
              <a:t>Hướng</a:t>
            </a:r>
            <a:r>
              <a:rPr lang="vi-VN" dirty="0">
                <a:solidFill>
                  <a:schemeClr val="tx2">
                    <a:lumMod val="50000"/>
                  </a:schemeClr>
                </a:solidFill>
                <a:latin typeface="Cambria" panose="02040503050406030204" pitchFamily="18" charset="0"/>
                <a:ea typeface="Cambria" panose="02040503050406030204" pitchFamily="18" charset="0"/>
              </a:rPr>
              <a:t> phát triển trong tương lai</a:t>
            </a:r>
          </a:p>
        </p:txBody>
      </p:sp>
      <p:sp>
        <p:nvSpPr>
          <p:cNvPr id="5" name="TextBox 4">
            <a:extLst>
              <a:ext uri="{FF2B5EF4-FFF2-40B4-BE49-F238E27FC236}">
                <a16:creationId xmlns:a16="http://schemas.microsoft.com/office/drawing/2014/main" id="{5B4C8A6A-8AE1-990E-04EE-18F5E666FB09}"/>
              </a:ext>
            </a:extLst>
          </p:cNvPr>
          <p:cNvSpPr txBox="1"/>
          <p:nvPr/>
        </p:nvSpPr>
        <p:spPr>
          <a:xfrm>
            <a:off x="413132" y="1111627"/>
            <a:ext cx="8317736" cy="4031873"/>
          </a:xfrm>
          <a:prstGeom prst="rect">
            <a:avLst/>
          </a:prstGeom>
          <a:noFill/>
        </p:spPr>
        <p:txBody>
          <a:bodyPr wrap="square">
            <a:spAutoFit/>
          </a:bodyPr>
          <a:lstStyle/>
          <a:p>
            <a:pPr marL="342900" indent="-342900">
              <a:buFont typeface="Arial" panose="020B0604020202020204" pitchFamily="34" charset="0"/>
              <a:buChar char="•"/>
            </a:pPr>
            <a:r>
              <a:rPr lang="en-US" sz="1600" dirty="0" err="1"/>
              <a:t>Từ</a:t>
            </a:r>
            <a:r>
              <a:rPr lang="en-US" sz="1600" dirty="0"/>
              <a:t> </a:t>
            </a:r>
            <a:r>
              <a:rPr lang="en-US" sz="1600" dirty="0" err="1"/>
              <a:t>phát</a:t>
            </a:r>
            <a:r>
              <a:rPr lang="en-US" sz="1600" dirty="0"/>
              <a:t> </a:t>
            </a:r>
            <a:r>
              <a:rPr lang="en-US" sz="1600" dirty="0" err="1"/>
              <a:t>hiện</a:t>
            </a:r>
            <a:r>
              <a:rPr lang="vi-VN" sz="1600" dirty="0"/>
              <a:t> dos -&gt; </a:t>
            </a:r>
            <a:r>
              <a:rPr lang="en-US" sz="1600" dirty="0" err="1"/>
              <a:t>phát</a:t>
            </a:r>
            <a:r>
              <a:rPr lang="en-US" sz="1600" dirty="0"/>
              <a:t> </a:t>
            </a:r>
            <a:r>
              <a:rPr lang="en-US" sz="1600" dirty="0" err="1"/>
              <a:t>hiện</a:t>
            </a:r>
            <a:r>
              <a:rPr lang="en-US" sz="1600" dirty="0"/>
              <a:t> </a:t>
            </a:r>
            <a:r>
              <a:rPr lang="en-US" sz="1600" dirty="0" err="1"/>
              <a:t>các</a:t>
            </a:r>
            <a:r>
              <a:rPr lang="en-US" sz="1600" dirty="0"/>
              <a:t> </a:t>
            </a:r>
            <a:r>
              <a:rPr lang="en-US" sz="1600" dirty="0" err="1"/>
              <a:t>cuộc</a:t>
            </a:r>
            <a:r>
              <a:rPr lang="en-US" sz="1600" dirty="0"/>
              <a:t> </a:t>
            </a:r>
            <a:r>
              <a:rPr lang="en-US" sz="1600" dirty="0" err="1"/>
              <a:t>tấn</a:t>
            </a:r>
            <a:r>
              <a:rPr lang="en-US" sz="1600" dirty="0"/>
              <a:t> </a:t>
            </a:r>
            <a:r>
              <a:rPr lang="en-US" sz="1600" dirty="0" err="1"/>
              <a:t>công</a:t>
            </a:r>
            <a:r>
              <a:rPr lang="en-US" sz="1600" dirty="0"/>
              <a:t> </a:t>
            </a:r>
            <a:r>
              <a:rPr lang="en-US" sz="1600" dirty="0" err="1"/>
              <a:t>khác</a:t>
            </a:r>
            <a:r>
              <a:rPr lang="en-US" sz="1600" dirty="0"/>
              <a:t> </a:t>
            </a:r>
            <a:r>
              <a:rPr lang="vi-VN" sz="1600" dirty="0"/>
              <a:t>(flow-based -&gt; flow-based + packet-based)</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en-US" sz="1600" dirty="0" err="1"/>
              <a:t>Mở</a:t>
            </a:r>
            <a:r>
              <a:rPr lang="en-US" sz="1600" dirty="0"/>
              <a:t> </a:t>
            </a:r>
            <a:r>
              <a:rPr lang="en-US" sz="1600" dirty="0" err="1"/>
              <a:t>rộng</a:t>
            </a:r>
            <a:r>
              <a:rPr lang="en-US" sz="1600" dirty="0"/>
              <a:t> </a:t>
            </a:r>
            <a:r>
              <a:rPr lang="vi-VN" sz="1600" dirty="0"/>
              <a:t>dataset: flows -&gt; flows + KDD Cup</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en-US" sz="1600" dirty="0" err="1"/>
              <a:t>Sử</a:t>
            </a:r>
            <a:r>
              <a:rPr lang="en-US" sz="1600" dirty="0"/>
              <a:t> </a:t>
            </a:r>
            <a:r>
              <a:rPr lang="en-US" sz="1600" dirty="0" err="1"/>
              <a:t>dụng</a:t>
            </a:r>
            <a:r>
              <a:rPr lang="en-US" sz="1600" dirty="0"/>
              <a:t> </a:t>
            </a:r>
            <a:r>
              <a:rPr lang="en-US" sz="1600" dirty="0" err="1"/>
              <a:t>thêm</a:t>
            </a:r>
            <a:r>
              <a:rPr lang="en-US" sz="1600" dirty="0"/>
              <a:t> </a:t>
            </a:r>
            <a:r>
              <a:rPr lang="en-US" sz="1600" dirty="0" err="1"/>
              <a:t>công</a:t>
            </a:r>
            <a:r>
              <a:rPr lang="en-US" sz="1600" dirty="0"/>
              <a:t> </a:t>
            </a:r>
            <a:r>
              <a:rPr lang="en-US" sz="1600" dirty="0" err="1"/>
              <a:t>cụ</a:t>
            </a:r>
            <a:r>
              <a:rPr lang="en-US" sz="1600" dirty="0"/>
              <a:t> </a:t>
            </a:r>
            <a:r>
              <a:rPr lang="en-US" sz="1600" dirty="0" err="1"/>
              <a:t>tạo</a:t>
            </a:r>
            <a:r>
              <a:rPr lang="en-US" sz="1600" dirty="0"/>
              <a:t> traffic</a:t>
            </a:r>
            <a:r>
              <a:rPr lang="vi-VN" sz="1600" dirty="0"/>
              <a:t>: scapy -&gt; scapy + hping3</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en-US" sz="1600" dirty="0" err="1"/>
              <a:t>Tùy</a:t>
            </a:r>
            <a:r>
              <a:rPr lang="en-US" sz="1600" dirty="0"/>
              <a:t> </a:t>
            </a:r>
            <a:r>
              <a:rPr lang="en-US" sz="1600" dirty="0" err="1"/>
              <a:t>chọn</a:t>
            </a:r>
            <a:r>
              <a:rPr lang="en-US" sz="1600" dirty="0"/>
              <a:t> block traffic -&gt; block + redirect to honeypots</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openflow 1.3 -&gt; openflow 1.5</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python2 -&gt; python3</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snort2 -&gt; snort3</a:t>
            </a:r>
          </a:p>
          <a:p>
            <a:pPr marL="342900" indent="-342900">
              <a:buFont typeface="Arial" panose="020B0604020202020204" pitchFamily="34" charset="0"/>
              <a:buChar char="•"/>
            </a:pPr>
            <a:endParaRPr lang="vi-VN" sz="1600" dirty="0"/>
          </a:p>
          <a:p>
            <a:pPr marL="342900" indent="-342900">
              <a:buFont typeface="Arial" panose="020B0604020202020204" pitchFamily="34" charset="0"/>
              <a:buChar char="•"/>
            </a:pPr>
            <a:r>
              <a:rPr lang="vi-VN" sz="1600" dirty="0"/>
              <a:t>mininet2 -&gt; mininet3</a:t>
            </a:r>
          </a:p>
        </p:txBody>
      </p:sp>
    </p:spTree>
    <p:extLst>
      <p:ext uri="{BB962C8B-B14F-4D97-AF65-F5344CB8AC3E}">
        <p14:creationId xmlns:p14="http://schemas.microsoft.com/office/powerpoint/2010/main" val="697818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870333" y="1152939"/>
            <a:ext cx="7182998" cy="2544418"/>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a:latin typeface="Montserrat Medium" panose="00000600000000000000" pitchFamily="2" charset="0"/>
              </a:rPr>
              <a:t>6. </a:t>
            </a:r>
            <a:r>
              <a:rPr lang="en-US" sz="4800" err="1">
                <a:latin typeface="Montserrat Medium" panose="00000600000000000000" pitchFamily="2" charset="0"/>
              </a:rPr>
              <a:t>Tài</a:t>
            </a:r>
            <a:r>
              <a:rPr lang="en-US" sz="4800">
                <a:latin typeface="Montserrat Medium" panose="00000600000000000000" pitchFamily="2" charset="0"/>
              </a:rPr>
              <a:t> </a:t>
            </a:r>
            <a:r>
              <a:rPr lang="en-US" sz="4800" err="1">
                <a:latin typeface="Montserrat Medium" panose="00000600000000000000" pitchFamily="2" charset="0"/>
              </a:rPr>
              <a:t>liệu</a:t>
            </a:r>
            <a:r>
              <a:rPr lang="en-US" sz="4800">
                <a:latin typeface="Montserrat Medium" panose="00000600000000000000" pitchFamily="2" charset="0"/>
              </a:rPr>
              <a:t> </a:t>
            </a:r>
            <a:r>
              <a:rPr lang="en-US" sz="4800" err="1">
                <a:latin typeface="Montserrat Medium" panose="00000600000000000000" pitchFamily="2" charset="0"/>
              </a:rPr>
              <a:t>tham</a:t>
            </a:r>
            <a:r>
              <a:rPr lang="en-US" sz="4800">
                <a:latin typeface="Montserrat Medium" panose="00000600000000000000" pitchFamily="2" charset="0"/>
              </a:rPr>
              <a:t> </a:t>
            </a:r>
            <a:r>
              <a:rPr lang="en-US" sz="4800" err="1">
                <a:latin typeface="Montserrat Medium" panose="00000600000000000000" pitchFamily="2" charset="0"/>
              </a:rPr>
              <a:t>khảo</a:t>
            </a:r>
            <a:endParaRPr lang="en-US" sz="4800">
              <a:latin typeface="Montserrat Medium" panose="00000600000000000000" pitchFamily="2" charset="0"/>
            </a:endParaRPr>
          </a:p>
        </p:txBody>
      </p:sp>
    </p:spTree>
    <p:extLst>
      <p:ext uri="{BB962C8B-B14F-4D97-AF65-F5344CB8AC3E}">
        <p14:creationId xmlns:p14="http://schemas.microsoft.com/office/powerpoint/2010/main" val="1263335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6. </a:t>
            </a:r>
            <a:r>
              <a:rPr lang="en-US" dirty="0" err="1">
                <a:solidFill>
                  <a:schemeClr val="tx2">
                    <a:lumMod val="50000"/>
                  </a:schemeClr>
                </a:solidFill>
                <a:latin typeface="Cambria" panose="02040503050406030204" pitchFamily="18" charset="0"/>
                <a:ea typeface="Cambria" panose="02040503050406030204" pitchFamily="18" charset="0"/>
              </a:rPr>
              <a:t>Tài</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liệu</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tham</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khảo</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3785652"/>
          </a:xfrm>
          <a:prstGeom prst="rect">
            <a:avLst/>
          </a:prstGeom>
          <a:noFill/>
        </p:spPr>
        <p:txBody>
          <a:bodyPr wrap="square">
            <a:spAutoFit/>
          </a:bodyPr>
          <a:lstStyle/>
          <a:p>
            <a:pPr marL="342900" indent="-342900">
              <a:buFont typeface="Wingdings" panose="05000000000000000000" pitchFamily="2" charset="2"/>
              <a:buChar char="q"/>
            </a:pPr>
            <a:r>
              <a:rPr lang="vi-VN" sz="1600"/>
              <a:t>[1]	Ryu Controller, https://book.ryu-sdn.org/en/Ryubook.pdf</a:t>
            </a:r>
          </a:p>
          <a:p>
            <a:pPr marL="342900" indent="-342900">
              <a:buFont typeface="Wingdings" panose="05000000000000000000" pitchFamily="2" charset="2"/>
              <a:buChar char="q"/>
            </a:pPr>
            <a:r>
              <a:rPr lang="vi-VN" sz="1600"/>
              <a:t>[2]	https://nsrc.org/workshops/2014/nznog-sdn/raw-attachment/wiki/WikiStart/Ryu.pdf</a:t>
            </a:r>
          </a:p>
          <a:p>
            <a:pPr marL="342900" indent="-342900">
              <a:buFont typeface="Wingdings" panose="05000000000000000000" pitchFamily="2" charset="2"/>
              <a:buChar char="q"/>
            </a:pPr>
            <a:r>
              <a:rPr lang="vi-VN" sz="1600"/>
              <a:t>[3]	https://opennetworking.org/wp-content/uploads/2014/10/openflow-switch-v1.3.5.pdf</a:t>
            </a:r>
          </a:p>
          <a:p>
            <a:pPr marL="342900" indent="-342900">
              <a:buFont typeface="Wingdings" panose="05000000000000000000" pitchFamily="2" charset="2"/>
              <a:buChar char="q"/>
            </a:pPr>
            <a:r>
              <a:rPr lang="vi-VN" sz="1600"/>
              <a:t>[4]	Fares, Awatef Ali Yousef R., et al. "DoS attack prevention on IPS SDN networks." 2019 Workshop on Communication Networks and Power Systems (WCNPS). IEEE, 2019.</a:t>
            </a:r>
          </a:p>
          <a:p>
            <a:pPr marL="342900" indent="-342900">
              <a:buFont typeface="Wingdings" panose="05000000000000000000" pitchFamily="2" charset="2"/>
              <a:buChar char="q"/>
            </a:pPr>
            <a:r>
              <a:rPr lang="vi-VN" sz="1600"/>
              <a:t>[5]	Nam, Kiho, and Keecheon Kim. "A study on sdn security enhancement using open source ids/ips suricata." 2018 International Conference on Information and Communication Technology Convergence (ICTC). IEEE, 2018.</a:t>
            </a:r>
            <a:endParaRPr lang="en-US" sz="1600"/>
          </a:p>
          <a:p>
            <a:pPr marL="342900" indent="-342900">
              <a:buFont typeface="Wingdings" panose="05000000000000000000" pitchFamily="2" charset="2"/>
              <a:buChar char="q"/>
            </a:pPr>
            <a:r>
              <a:rPr lang="en-US" sz="1600"/>
              <a:t>[6]      </a:t>
            </a:r>
            <a:r>
              <a:rPr lang="vi-VN" sz="1600"/>
              <a:t>Manso, Pedro, José Moura, and Carlos Serrão. "SDN-based intrusion detection system for early detection and mitigation of DDoS attacks." Information 10.3 (2019): 106.</a:t>
            </a:r>
          </a:p>
          <a:p>
            <a:pPr marL="342900" indent="-342900">
              <a:buFont typeface="Wingdings" panose="05000000000000000000" pitchFamily="2" charset="2"/>
              <a:buChar char="q"/>
            </a:pPr>
            <a:endParaRPr lang="vi-VN" sz="1600"/>
          </a:p>
        </p:txBody>
      </p:sp>
    </p:spTree>
    <p:extLst>
      <p:ext uri="{BB962C8B-B14F-4D97-AF65-F5344CB8AC3E}">
        <p14:creationId xmlns:p14="http://schemas.microsoft.com/office/powerpoint/2010/main" val="1505788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6. </a:t>
            </a:r>
            <a:r>
              <a:rPr lang="en-US" dirty="0" err="1">
                <a:solidFill>
                  <a:schemeClr val="tx2">
                    <a:lumMod val="50000"/>
                  </a:schemeClr>
                </a:solidFill>
                <a:latin typeface="Cambria" panose="02040503050406030204" pitchFamily="18" charset="0"/>
                <a:ea typeface="Cambria" panose="02040503050406030204" pitchFamily="18" charset="0"/>
              </a:rPr>
              <a:t>Tài</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liệu</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tham</a:t>
            </a:r>
            <a:r>
              <a:rPr lang="en-US" dirty="0">
                <a:solidFill>
                  <a:schemeClr val="tx2">
                    <a:lumMod val="50000"/>
                  </a:schemeClr>
                </a:solidFill>
                <a:latin typeface="Cambria" panose="02040503050406030204" pitchFamily="18" charset="0"/>
                <a:ea typeface="Cambria" panose="02040503050406030204" pitchFamily="18" charset="0"/>
              </a:rPr>
              <a:t> </a:t>
            </a:r>
            <a:r>
              <a:rPr lang="en-US" dirty="0" err="1">
                <a:solidFill>
                  <a:schemeClr val="tx2">
                    <a:lumMod val="50000"/>
                  </a:schemeClr>
                </a:solidFill>
                <a:latin typeface="Cambria" panose="02040503050406030204" pitchFamily="18" charset="0"/>
                <a:ea typeface="Cambria" panose="02040503050406030204" pitchFamily="18" charset="0"/>
              </a:rPr>
              <a:t>khảo</a:t>
            </a:r>
            <a:endParaRPr lang="en-US" dirty="0">
              <a:solidFill>
                <a:schemeClr val="tx2">
                  <a:lumMod val="50000"/>
                </a:schemeClr>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B4C8A6A-8AE1-990E-04EE-18F5E666FB09}"/>
              </a:ext>
            </a:extLst>
          </p:cNvPr>
          <p:cNvSpPr txBox="1"/>
          <p:nvPr/>
        </p:nvSpPr>
        <p:spPr>
          <a:xfrm>
            <a:off x="401205" y="1328196"/>
            <a:ext cx="8317736" cy="3785652"/>
          </a:xfrm>
          <a:prstGeom prst="rect">
            <a:avLst/>
          </a:prstGeom>
          <a:noFill/>
        </p:spPr>
        <p:txBody>
          <a:bodyPr wrap="square">
            <a:spAutoFit/>
          </a:bodyPr>
          <a:lstStyle/>
          <a:p>
            <a:pPr marL="342900" indent="-342900">
              <a:buFont typeface="Wingdings" panose="05000000000000000000" pitchFamily="2" charset="2"/>
              <a:buChar char="q"/>
            </a:pPr>
            <a:r>
              <a:rPr lang="vi-VN" sz="1600"/>
              <a:t>[</a:t>
            </a:r>
            <a:r>
              <a:rPr lang="en-US" sz="1600"/>
              <a:t>7</a:t>
            </a:r>
            <a:r>
              <a:rPr lang="vi-VN" sz="1600"/>
              <a:t>]	Ujjan, Raja Majid Ali, Zeeshan Pervez, and Keshav Dahal. "Suspicious traffic detection in SDN with collaborative techniques of snort and deep neural networks." 2018 IEEE 20th International Conference on High Performance Computing and Communications; IEEE 16th International Conference on Smart City; IEEE 4th International Conference on Data Science and Systems (HPCC/SmartCity/DSS). IEEE, 2018.</a:t>
            </a:r>
          </a:p>
          <a:p>
            <a:pPr marL="342900" indent="-342900">
              <a:buFont typeface="Wingdings" panose="05000000000000000000" pitchFamily="2" charset="2"/>
              <a:buChar char="q"/>
            </a:pPr>
            <a:r>
              <a:rPr lang="vi-VN" sz="1600"/>
              <a:t>[8]	Karan, B. V., D. G. Narayan, and P. S. Hiremath. "Detection of DDoS attacks in software defined networks." 2018 3rd International Conference on Computational Systems and Information Technology for Sustainable Solutions (CSITSS). IEEE, 2018.</a:t>
            </a:r>
          </a:p>
          <a:p>
            <a:pPr marL="342900" indent="-342900">
              <a:buFont typeface="Wingdings" panose="05000000000000000000" pitchFamily="2" charset="2"/>
              <a:buChar char="q"/>
            </a:pPr>
            <a:r>
              <a:rPr lang="vi-VN" sz="1600"/>
              <a:t>[9]	Pratama, Rifqi Fauzan, Novian Anggis Suwastika, and Muhammad Arief Nugroho. "Design and implementation adaptive Intrusion Prevention System (IPS) for attack prevention in software-defined network (SDN) architecture." 2018 6th International Conference on Information and Communication Technology (ICoICT). IEEE, 2018.</a:t>
            </a:r>
          </a:p>
          <a:p>
            <a:endParaRPr lang="vi-VN" sz="1600"/>
          </a:p>
        </p:txBody>
      </p:sp>
    </p:spTree>
    <p:extLst>
      <p:ext uri="{BB962C8B-B14F-4D97-AF65-F5344CB8AC3E}">
        <p14:creationId xmlns:p14="http://schemas.microsoft.com/office/powerpoint/2010/main" val="4153769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6"/>
          <p:cNvSpPr txBox="1">
            <a:spLocks noGrp="1"/>
          </p:cNvSpPr>
          <p:nvPr>
            <p:ph type="subTitle" idx="1"/>
          </p:nvPr>
        </p:nvSpPr>
        <p:spPr>
          <a:xfrm>
            <a:off x="1136783" y="2698475"/>
            <a:ext cx="3755700" cy="8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linkClick r:id="rId3"/>
              </a:rPr>
              <a:t>19520333@gm.uit.edu.vn</a:t>
            </a:r>
            <a:r>
              <a:rPr lang="en-US" dirty="0"/>
              <a:t> </a:t>
            </a:r>
            <a:endParaRPr dirty="0"/>
          </a:p>
          <a:p>
            <a:pPr marL="0" lvl="0" indent="0" algn="l" rtl="0">
              <a:spcBef>
                <a:spcPts val="0"/>
              </a:spcBef>
              <a:spcAft>
                <a:spcPts val="0"/>
              </a:spcAft>
              <a:buNone/>
            </a:pPr>
            <a:r>
              <a:rPr lang="en-GB" dirty="0">
                <a:hlinkClick r:id="rId4"/>
              </a:rPr>
              <a:t>19520242@gm.uit.edu.vn</a:t>
            </a:r>
            <a:r>
              <a:rPr lang="en-US" dirty="0"/>
              <a:t> </a:t>
            </a:r>
            <a:endParaRPr dirty="0"/>
          </a:p>
        </p:txBody>
      </p:sp>
      <p:sp>
        <p:nvSpPr>
          <p:cNvPr id="1150" name="Google Shape;1150;p66"/>
          <p:cNvSpPr txBox="1">
            <a:spLocks noGrp="1"/>
          </p:cNvSpPr>
          <p:nvPr>
            <p:ph type="ctrTitle"/>
          </p:nvPr>
        </p:nvSpPr>
        <p:spPr>
          <a:xfrm>
            <a:off x="1052463" y="1239291"/>
            <a:ext cx="6802667" cy="11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6600"/>
              <a:t>Thank you!</a:t>
            </a:r>
            <a:endParaRPr sz="6600"/>
          </a:p>
        </p:txBody>
      </p:sp>
      <p:sp>
        <p:nvSpPr>
          <p:cNvPr id="1151" name="Google Shape;1151;p66"/>
          <p:cNvSpPr txBox="1">
            <a:spLocks noGrp="1"/>
          </p:cNvSpPr>
          <p:nvPr>
            <p:ph type="subTitle" idx="2"/>
          </p:nvPr>
        </p:nvSpPr>
        <p:spPr>
          <a:xfrm>
            <a:off x="1136783" y="2323417"/>
            <a:ext cx="36387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Any questions?</a:t>
            </a:r>
            <a:endParaRPr/>
          </a:p>
        </p:txBody>
      </p:sp>
      <p:pic>
        <p:nvPicPr>
          <p:cNvPr id="3" name="Hình ảnh 2"/>
          <p:cNvPicPr>
            <a:picLocks noChangeAspect="1"/>
          </p:cNvPicPr>
          <p:nvPr/>
        </p:nvPicPr>
        <p:blipFill rotWithShape="1">
          <a:blip r:embed="rId5"/>
          <a:srcRect r="38311"/>
          <a:stretch>
            <a:fillRect/>
          </a:stretch>
        </p:blipFill>
        <p:spPr>
          <a:xfrm>
            <a:off x="977273" y="3565073"/>
            <a:ext cx="4683300" cy="88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38"/>
          <p:cNvSpPr txBox="1">
            <a:spLocks noGrp="1"/>
          </p:cNvSpPr>
          <p:nvPr>
            <p:ph type="title"/>
          </p:nvPr>
        </p:nvSpPr>
        <p:spPr>
          <a:xfrm>
            <a:off x="529325" y="445025"/>
            <a:ext cx="8085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lumMod val="50000"/>
                  </a:schemeClr>
                </a:solidFill>
                <a:latin typeface="Cambria" panose="02040503050406030204" pitchFamily="18" charset="0"/>
                <a:ea typeface="Cambria" panose="02040503050406030204" pitchFamily="18" charset="0"/>
              </a:rPr>
              <a:t>Nội dung đề tài - IPSDN</a:t>
            </a:r>
            <a:endParaRPr dirty="0">
              <a:solidFill>
                <a:schemeClr val="tx2">
                  <a:lumMod val="50000"/>
                </a:schemeClr>
              </a:solidFill>
              <a:latin typeface="Cambria" panose="02040503050406030204" pitchFamily="18" charset="0"/>
              <a:ea typeface="Cambria" panose="02040503050406030204" pitchFamily="18" charset="0"/>
            </a:endParaRPr>
          </a:p>
        </p:txBody>
      </p:sp>
      <p:pic>
        <p:nvPicPr>
          <p:cNvPr id="12" name="Graphic 11">
            <a:extLst>
              <a:ext uri="{FF2B5EF4-FFF2-40B4-BE49-F238E27FC236}">
                <a16:creationId xmlns:a16="http://schemas.microsoft.com/office/drawing/2014/main" id="{651116D9-17ED-25C8-F8CF-3B405E4D83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80486"/>
            <a:ext cx="9144000" cy="4063014"/>
          </a:xfrm>
          <a:prstGeom prst="rect">
            <a:avLst/>
          </a:prstGeom>
        </p:spPr>
      </p:pic>
    </p:spTree>
    <p:extLst>
      <p:ext uri="{BB962C8B-B14F-4D97-AF65-F5344CB8AC3E}">
        <p14:creationId xmlns:p14="http://schemas.microsoft.com/office/powerpoint/2010/main" val="77629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8" name="Cloud 7">
            <a:extLst>
              <a:ext uri="{FF2B5EF4-FFF2-40B4-BE49-F238E27FC236}">
                <a16:creationId xmlns:a16="http://schemas.microsoft.com/office/drawing/2014/main" id="{E0B61752-5B43-8E8D-A07B-4AF69C5C6552}"/>
              </a:ext>
            </a:extLst>
          </p:cNvPr>
          <p:cNvSpPr/>
          <p:nvPr/>
        </p:nvSpPr>
        <p:spPr>
          <a:xfrm>
            <a:off x="1187774" y="1077663"/>
            <a:ext cx="6254261" cy="2988174"/>
          </a:xfrm>
          <a:prstGeom prst="cloud">
            <a:avLst/>
          </a:prstGeom>
          <a:ln>
            <a:solidFill>
              <a:srgbClr val="D1A59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800">
                <a:latin typeface="Montserrat Medium" panose="00000600000000000000" pitchFamily="2" charset="0"/>
              </a:rPr>
              <a:t>2. </a:t>
            </a:r>
            <a:r>
              <a:rPr lang="en-US" sz="4800" err="1">
                <a:latin typeface="Montserrat Medium" panose="00000600000000000000" pitchFamily="2" charset="0"/>
              </a:rPr>
              <a:t>Nội</a:t>
            </a:r>
            <a:r>
              <a:rPr lang="en-US" sz="4800">
                <a:latin typeface="Montserrat Medium" panose="00000600000000000000" pitchFamily="2" charset="0"/>
              </a:rPr>
              <a:t> dung </a:t>
            </a:r>
          </a:p>
          <a:p>
            <a:pPr algn="ctr"/>
            <a:r>
              <a:rPr lang="en-US" sz="4800">
                <a:latin typeface="Montserrat Medium" panose="00000600000000000000" pitchFamily="2" charset="0"/>
              </a:rPr>
              <a:t>chi </a:t>
            </a:r>
            <a:r>
              <a:rPr lang="en-US" sz="4800" err="1">
                <a:latin typeface="Montserrat Medium" panose="00000600000000000000" pitchFamily="2" charset="0"/>
              </a:rPr>
              <a:t>tiết</a:t>
            </a:r>
            <a:r>
              <a:rPr lang="en-US" sz="4800">
                <a:latin typeface="Montserrat Medium" panose="00000600000000000000" pitchFamily="2" charset="0"/>
              </a:rPr>
              <a:t> </a:t>
            </a:r>
            <a:r>
              <a:rPr lang="en-US" sz="4800" err="1">
                <a:latin typeface="Montserrat Medium" panose="00000600000000000000" pitchFamily="2" charset="0"/>
              </a:rPr>
              <a:t>và</a:t>
            </a:r>
            <a:r>
              <a:rPr lang="en-US" sz="4800">
                <a:latin typeface="Montserrat Medium" panose="00000600000000000000" pitchFamily="2" charset="0"/>
              </a:rPr>
              <a:t> </a:t>
            </a:r>
          </a:p>
          <a:p>
            <a:pPr algn="ctr"/>
            <a:r>
              <a:rPr lang="en-US" sz="4800" err="1">
                <a:latin typeface="Montserrat Medium" panose="00000600000000000000" pitchFamily="2" charset="0"/>
              </a:rPr>
              <a:t>Mô</a:t>
            </a:r>
            <a:r>
              <a:rPr lang="en-US" sz="4800">
                <a:latin typeface="Montserrat Medium" panose="00000600000000000000" pitchFamily="2" charset="0"/>
              </a:rPr>
              <a:t> </a:t>
            </a:r>
            <a:r>
              <a:rPr lang="en-US" sz="4800" err="1">
                <a:latin typeface="Montserrat Medium" panose="00000600000000000000" pitchFamily="2" charset="0"/>
              </a:rPr>
              <a:t>hình</a:t>
            </a:r>
            <a:endParaRPr lang="en-US" sz="4800">
              <a:latin typeface="Montserrat Medium" panose="00000600000000000000" pitchFamily="2" charset="0"/>
            </a:endParaRPr>
          </a:p>
        </p:txBody>
      </p:sp>
    </p:spTree>
    <p:extLst>
      <p:ext uri="{BB962C8B-B14F-4D97-AF65-F5344CB8AC3E}">
        <p14:creationId xmlns:p14="http://schemas.microsoft.com/office/powerpoint/2010/main" val="187078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 name="Picture 4">
            <a:extLst>
              <a:ext uri="{FF2B5EF4-FFF2-40B4-BE49-F238E27FC236}">
                <a16:creationId xmlns:a16="http://schemas.microsoft.com/office/drawing/2014/main" id="{093658DA-92F0-336A-7BBE-E4E03E5F92DC}"/>
              </a:ext>
            </a:extLst>
          </p:cNvPr>
          <p:cNvPicPr>
            <a:picLocks noChangeAspect="1"/>
          </p:cNvPicPr>
          <p:nvPr/>
        </p:nvPicPr>
        <p:blipFill rotWithShape="1">
          <a:blip r:embed="rId3"/>
          <a:srcRect l="1655" t="2774" r="3121" b="3744"/>
          <a:stretch/>
        </p:blipFill>
        <p:spPr>
          <a:xfrm>
            <a:off x="2250831" y="1008185"/>
            <a:ext cx="4572000" cy="4025296"/>
          </a:xfrm>
          <a:prstGeom prst="rect">
            <a:avLst/>
          </a:prstGeom>
        </p:spPr>
      </p:pic>
      <p:sp>
        <p:nvSpPr>
          <p:cNvPr id="599" name="Google Shape;599;p38"/>
          <p:cNvSpPr txBox="1">
            <a:spLocks noGrp="1"/>
          </p:cNvSpPr>
          <p:nvPr>
            <p:ph type="title"/>
          </p:nvPr>
        </p:nvSpPr>
        <p:spPr>
          <a:xfrm>
            <a:off x="529325" y="445025"/>
            <a:ext cx="8085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lumMod val="50000"/>
                  </a:schemeClr>
                </a:solidFill>
                <a:latin typeface="Cambria" panose="02040503050406030204" pitchFamily="18" charset="0"/>
                <a:ea typeface="Cambria" panose="02040503050406030204" pitchFamily="18" charset="0"/>
              </a:rPr>
              <a:t>2.1</a:t>
            </a:r>
            <a:r>
              <a:rPr lang="en-US" dirty="0">
                <a:solidFill>
                  <a:schemeClr val="tx2">
                    <a:lumMod val="50000"/>
                  </a:schemeClr>
                </a:solidFill>
              </a:rPr>
              <a:t>	</a:t>
            </a:r>
            <a:r>
              <a:rPr lang="en" dirty="0">
                <a:solidFill>
                  <a:schemeClr val="tx2">
                    <a:lumMod val="50000"/>
                  </a:schemeClr>
                </a:solidFill>
                <a:latin typeface="Cambria" panose="02040503050406030204" pitchFamily="18" charset="0"/>
                <a:ea typeface="Cambria" panose="02040503050406030204" pitchFamily="18" charset="0"/>
              </a:rPr>
              <a:t>SDN</a:t>
            </a:r>
            <a:endParaRPr dirty="0">
              <a:solidFill>
                <a:schemeClr val="tx2">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74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3" name="Title 2">
            <a:extLst>
              <a:ext uri="{FF2B5EF4-FFF2-40B4-BE49-F238E27FC236}">
                <a16:creationId xmlns:a16="http://schemas.microsoft.com/office/drawing/2014/main" id="{9A38B16E-13B6-669C-62E8-710A40420E00}"/>
              </a:ext>
            </a:extLst>
          </p:cNvPr>
          <p:cNvSpPr>
            <a:spLocks noGrp="1"/>
          </p:cNvSpPr>
          <p:nvPr>
            <p:ph type="title"/>
          </p:nvPr>
        </p:nvSpPr>
        <p:spPr>
          <a:xfrm>
            <a:off x="119270" y="445025"/>
            <a:ext cx="8881607" cy="572700"/>
          </a:xfrm>
        </p:spPr>
        <p:txBody>
          <a:bodyPr/>
          <a:lstStyle/>
          <a:p>
            <a:r>
              <a:rPr lang="en-US" dirty="0">
                <a:solidFill>
                  <a:schemeClr val="tx2">
                    <a:lumMod val="50000"/>
                  </a:schemeClr>
                </a:solidFill>
                <a:latin typeface="Cambria" panose="02040503050406030204" pitchFamily="18" charset="0"/>
                <a:ea typeface="Cambria" panose="02040503050406030204" pitchFamily="18" charset="0"/>
              </a:rPr>
              <a:t>2.2	OpenFlow (version 1.3)</a:t>
            </a:r>
          </a:p>
        </p:txBody>
      </p:sp>
      <p:pic>
        <p:nvPicPr>
          <p:cNvPr id="5" name="Picture 4" descr="Diagram&#10;&#10;Description automatically generated">
            <a:extLst>
              <a:ext uri="{FF2B5EF4-FFF2-40B4-BE49-F238E27FC236}">
                <a16:creationId xmlns:a16="http://schemas.microsoft.com/office/drawing/2014/main" id="{8A231144-85BC-089F-8F7A-2EA6A4ADFED0}"/>
              </a:ext>
            </a:extLst>
          </p:cNvPr>
          <p:cNvPicPr>
            <a:picLocks noChangeAspect="1"/>
          </p:cNvPicPr>
          <p:nvPr/>
        </p:nvPicPr>
        <p:blipFill>
          <a:blip r:embed="rId3"/>
          <a:stretch>
            <a:fillRect/>
          </a:stretch>
        </p:blipFill>
        <p:spPr>
          <a:xfrm>
            <a:off x="2213584" y="1017725"/>
            <a:ext cx="4716832" cy="4184850"/>
          </a:xfrm>
          <a:prstGeom prst="rect">
            <a:avLst/>
          </a:prstGeom>
        </p:spPr>
      </p:pic>
    </p:spTree>
    <p:extLst>
      <p:ext uri="{BB962C8B-B14F-4D97-AF65-F5344CB8AC3E}">
        <p14:creationId xmlns:p14="http://schemas.microsoft.com/office/powerpoint/2010/main" val="2893191641"/>
      </p:ext>
    </p:extLst>
  </p:cSld>
  <p:clrMapOvr>
    <a:masterClrMapping/>
  </p:clrMapOvr>
</p:sld>
</file>

<file path=ppt/theme/theme1.xml><?xml version="1.0" encoding="utf-8"?>
<a:theme xmlns:a="http://schemas.openxmlformats.org/drawingml/2006/main" name="Projektvorschlag im Waves-Stil by Slidesgo">
  <a:themeElements>
    <a:clrScheme name="Simple Light">
      <a:dk1>
        <a:srgbClr val="887571"/>
      </a:dk1>
      <a:lt1>
        <a:srgbClr val="FFFFFF"/>
      </a:lt1>
      <a:dk2>
        <a:srgbClr val="5A8796"/>
      </a:dk2>
      <a:lt2>
        <a:srgbClr val="D2E6EC"/>
      </a:lt2>
      <a:accent1>
        <a:srgbClr val="F1E8DE"/>
      </a:accent1>
      <a:accent2>
        <a:srgbClr val="D1A593"/>
      </a:accent2>
      <a:accent3>
        <a:srgbClr val="FFFFFF"/>
      </a:accent3>
      <a:accent4>
        <a:srgbClr val="8DB7C5"/>
      </a:accent4>
      <a:accent5>
        <a:srgbClr val="FFFFFF"/>
      </a:accent5>
      <a:accent6>
        <a:srgbClr val="FFFFFF"/>
      </a:accent6>
      <a:hlink>
        <a:srgbClr val="AC8A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9D46ED9EFD7EC14A9426FE04DB5D033A" ma:contentTypeVersion="7" ma:contentTypeDescription="Tạo tài liệu mới." ma:contentTypeScope="" ma:versionID="9c3a5f5845a6cf0da6922a28ed5b70a1">
  <xsd:schema xmlns:xsd="http://www.w3.org/2001/XMLSchema" xmlns:xs="http://www.w3.org/2001/XMLSchema" xmlns:p="http://schemas.microsoft.com/office/2006/metadata/properties" xmlns:ns3="7a664850-846e-407d-b9d4-94fd4ff845a3" xmlns:ns4="e8995330-9602-46c1-9fc8-d59b511d1a1d" targetNamespace="http://schemas.microsoft.com/office/2006/metadata/properties" ma:root="true" ma:fieldsID="a810c7447ae95ebf03badf2f7587b922" ns3:_="" ns4:_="">
    <xsd:import namespace="7a664850-846e-407d-b9d4-94fd4ff845a3"/>
    <xsd:import namespace="e8995330-9602-46c1-9fc8-d59b511d1a1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64850-846e-407d-b9d4-94fd4ff845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995330-9602-46c1-9fc8-d59b511d1a1d"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094469-C130-40E5-9E23-F8C8C5A030E1}">
  <ds:schemaRefs>
    <ds:schemaRef ds:uri="7a664850-846e-407d-b9d4-94fd4ff845a3"/>
    <ds:schemaRef ds:uri="e8995330-9602-46c1-9fc8-d59b511d1a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ACF407-A17A-40F6-8081-A566B7A56403}">
  <ds:schemaRefs>
    <ds:schemaRef ds:uri="http://schemas.microsoft.com/sharepoint/v3/contenttype/forms"/>
  </ds:schemaRefs>
</ds:datastoreItem>
</file>

<file path=customXml/itemProps3.xml><?xml version="1.0" encoding="utf-8"?>
<ds:datastoreItem xmlns:ds="http://schemas.openxmlformats.org/officeDocument/2006/customXml" ds:itemID="{34B1B032-FCEE-4E1F-95DC-DA3C828E4867}">
  <ds:schemaRefs>
    <ds:schemaRef ds:uri="http://purl.org/dc/dcmitype/"/>
    <ds:schemaRef ds:uri="http://purl.org/dc/terms/"/>
    <ds:schemaRef ds:uri="7a664850-846e-407d-b9d4-94fd4ff845a3"/>
    <ds:schemaRef ds:uri="http://schemas.microsoft.com/office/2006/metadata/properties"/>
    <ds:schemaRef ds:uri="http://www.w3.org/XML/1998/namespace"/>
    <ds:schemaRef ds:uri="e8995330-9602-46c1-9fc8-d59b511d1a1d"/>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529</TotalTime>
  <Words>6875</Words>
  <Application>Microsoft Office PowerPoint</Application>
  <PresentationFormat>On-screen Show (16:9)</PresentationFormat>
  <Paragraphs>374</Paragraphs>
  <Slides>56</Slides>
  <Notes>56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Cambria</vt:lpstr>
      <vt:lpstr>Montserrat Medium</vt:lpstr>
      <vt:lpstr>UTM Neo Sans Intel</vt:lpstr>
      <vt:lpstr>Arial</vt:lpstr>
      <vt:lpstr>Wingdings</vt:lpstr>
      <vt:lpstr>Convergence</vt:lpstr>
      <vt:lpstr>Ubuntu</vt:lpstr>
      <vt:lpstr>Roboto Condensed Light</vt:lpstr>
      <vt:lpstr>Symbol</vt:lpstr>
      <vt:lpstr>PT Sans Caption</vt:lpstr>
      <vt:lpstr>Projektvorschlag im Waves-Stil by Slidesgo</vt:lpstr>
      <vt:lpstr>IPSDN HỆ THỐNG PHÒNG CHỐNG XÂM NHẬP THÔNG MINH  TRONG CÁC MẠNG ĐIỀU KHIỂN BẰNG PHẦN MỀM</vt:lpstr>
      <vt:lpstr>Nhóm sinh viên thực hiện</vt:lpstr>
      <vt:lpstr>Outline</vt:lpstr>
      <vt:lpstr>PowerPoint Presentation</vt:lpstr>
      <vt:lpstr>Ngữ cảnh</vt:lpstr>
      <vt:lpstr>Nội dung đề tài - IPSDN</vt:lpstr>
      <vt:lpstr>PowerPoint Presentation</vt:lpstr>
      <vt:lpstr>2.1 SDN</vt:lpstr>
      <vt:lpstr>2.2 OpenFlow (version 1.3)</vt:lpstr>
      <vt:lpstr>2.2 OpenFlow (version 1.3)</vt:lpstr>
      <vt:lpstr>2.2 OpenFlow (version 1.3)</vt:lpstr>
      <vt:lpstr>2.3. Open vSwitch</vt:lpstr>
      <vt:lpstr>2.2 OpenFlow (version 1.3)</vt:lpstr>
      <vt:lpstr>2.2 OpenFlow (version 1.3)</vt:lpstr>
      <vt:lpstr>2.2 OpenFlow (version 1.3)</vt:lpstr>
      <vt:lpstr>2.3 Open vSwitch</vt:lpstr>
      <vt:lpstr>2.3 Open vSwitch</vt:lpstr>
      <vt:lpstr>2.3 Open vSwitch</vt:lpstr>
      <vt:lpstr>2.4 SDN Controller</vt:lpstr>
      <vt:lpstr>2.4 SDN Controller</vt:lpstr>
      <vt:lpstr>2.4 SDN Controller</vt:lpstr>
      <vt:lpstr>2.4 SDN Controller</vt:lpstr>
      <vt:lpstr>2.4 SDN Controller</vt:lpstr>
      <vt:lpstr>2.4 SDN Controller</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2.5 Giao tiếp giữa Ryu Controller và Open vSwitch</vt:lpstr>
      <vt:lpstr>2.6 Snort</vt:lpstr>
      <vt:lpstr>2.6 Snort </vt:lpstr>
      <vt:lpstr>2.6 Snort</vt:lpstr>
      <vt:lpstr>2.6 Snort</vt:lpstr>
      <vt:lpstr>2.6 Snort</vt:lpstr>
      <vt:lpstr>2.6 Snort</vt:lpstr>
      <vt:lpstr>2.6 Snort</vt:lpstr>
      <vt:lpstr>2.6 Snort</vt:lpstr>
      <vt:lpstr>2.7 Mininet</vt:lpstr>
      <vt:lpstr>2.8 Mô hình hoàn chỉnh</vt:lpstr>
      <vt:lpstr>2.8 Mô hình hoàn chỉnh</vt:lpstr>
      <vt:lpstr>2.8 Mô hình hoàn chỉnh</vt:lpstr>
      <vt:lpstr>PowerPoint Presentation</vt:lpstr>
      <vt:lpstr>3.1 Mô phỏng các cuộc tấn công</vt:lpstr>
      <vt:lpstr>3.2 Signature-based IPS</vt:lpstr>
      <vt:lpstr>3.3 Anomaly-based IPS</vt:lpstr>
      <vt:lpstr>PowerPoint Presentation</vt:lpstr>
      <vt:lpstr>PowerPoint Presentation</vt:lpstr>
      <vt:lpstr>5. Hướng phát triển trong tương lai</vt:lpstr>
      <vt:lpstr>PowerPoint Presentation</vt:lpstr>
      <vt:lpstr>6. Tài liệu tham khảo</vt:lpstr>
      <vt:lpstr>6.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Projektvorschlag im Waves-Stil</dc:title>
  <dc:creator>Quynh Nguyen</dc:creator>
  <cp:lastModifiedBy>Lê Kim Tuấn</cp:lastModifiedBy>
  <cp:revision>10</cp:revision>
  <dcterms:created xsi:type="dcterms:W3CDTF">2022-06-17T17:28:00Z</dcterms:created>
  <dcterms:modified xsi:type="dcterms:W3CDTF">2022-07-14T06:59:37Z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0A0A7B100D874C9BAA651B95F0A4522C</vt:lpwstr>
  </property>
  <property fmtid="{D5CDD505-2E9C-101B-9397-08002B2CF9AE}" pid="3" name="KSOProductBuildVer">
    <vt:lpwstr>1033-11.2.0.11156</vt:lpwstr>
  </property>
  <property fmtid="{D5CDD505-2E9C-101B-9397-08002B2CF9AE}" pid="4" name="ContentTypeId">
    <vt:lpwstr>0x0101009D46ED9EFD7EC14A9426FE04DB5D033A</vt:lpwstr>
  </property>
</Properties>
</file>